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31DAB3-033D-40F7-AA81-8DA05F265C86}">
  <a:tblStyle styleId="{5E31DAB3-033D-40F7-AA81-8DA05F265C8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34736ceff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34736ceff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c580258558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c58025855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c580258558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c58025855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c779abdf77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c779abdf7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779abdf7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c779ab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779abdf7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c779abdf7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c779abdf77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c779abdf7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748f0bf2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748f0bf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c748f0bf2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c748f0bf2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c748f0bf2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c748f0bf2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c748f0bf22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c748f0bf2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c7779e9b62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c7779e9b6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c7779e9b62_2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c7779e9b62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Fix the indication does not apply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c83f70096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c83f7009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c834f97c49_2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c834f97c49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c834f97c49_2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c834f97c49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c834f97c49_2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c834f97c49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c779abdf77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c779abdf7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c83f700962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c83f70096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c34736ceff_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c34736ceff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34736ceff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34736ceff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34736ceff_1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34736ceff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c34736ceff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c34736ceff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580258558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58025855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580258558_0_7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580258558_0_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57630a61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57630a6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580258558_0_6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580258558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019175"/>
            <a:ext cx="8520600" cy="1666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990"/>
              <a:buFont typeface="Arial"/>
              <a:buNone/>
            </a:pPr>
            <a:r>
              <a:rPr lang="en" sz="4580">
                <a:solidFill>
                  <a:srgbClr val="FFFFFF"/>
                </a:solidFill>
              </a:rPr>
              <a:t>Archdiocese of Chicago:</a:t>
            </a:r>
            <a:endParaRPr sz="4580">
              <a:solidFill>
                <a:srgbClr val="FFFFFF"/>
              </a:solidFill>
            </a:endParaRPr>
          </a:p>
          <a:p>
            <a:pPr marL="0" lvl="0" indent="0" algn="l" rtl="0">
              <a:spcBef>
                <a:spcPts val="0"/>
              </a:spcBef>
              <a:spcAft>
                <a:spcPts val="0"/>
              </a:spcAft>
              <a:buSzPts val="990"/>
              <a:buNone/>
            </a:pPr>
            <a:r>
              <a:rPr lang="en" sz="4580">
                <a:solidFill>
                  <a:srgbClr val="FFFFFF"/>
                </a:solidFill>
              </a:rPr>
              <a:t>General Consumer Survey</a:t>
            </a:r>
            <a:endParaRPr sz="4580">
              <a:solidFill>
                <a:srgbClr val="FFFFFF"/>
              </a:solidFill>
            </a:endParaRPr>
          </a:p>
        </p:txBody>
      </p:sp>
      <p:sp>
        <p:nvSpPr>
          <p:cNvPr id="55" name="Google Shape;55;p13"/>
          <p:cNvSpPr txBox="1">
            <a:spLocks noGrp="1"/>
          </p:cNvSpPr>
          <p:nvPr>
            <p:ph type="subTitle" idx="1"/>
          </p:nvPr>
        </p:nvSpPr>
        <p:spPr>
          <a:xfrm>
            <a:off x="311700" y="3095625"/>
            <a:ext cx="8520600" cy="1828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a:solidFill>
                  <a:srgbClr val="FFFFFF"/>
                </a:solidFill>
              </a:rPr>
              <a:t>PRAD 585 Research, Data and Insights</a:t>
            </a:r>
            <a:endParaRPr sz="1400">
              <a:solidFill>
                <a:srgbClr val="FFFFFF"/>
              </a:solidFill>
            </a:endParaRPr>
          </a:p>
          <a:p>
            <a:pPr marL="0" lvl="0" indent="0" algn="l" rtl="0">
              <a:spcBef>
                <a:spcPts val="0"/>
              </a:spcBef>
              <a:spcAft>
                <a:spcPts val="0"/>
              </a:spcAft>
              <a:buNone/>
            </a:pPr>
            <a:r>
              <a:rPr lang="en" sz="1400">
                <a:solidFill>
                  <a:srgbClr val="FFFFFF"/>
                </a:solidFill>
              </a:rPr>
              <a:t>Jonathan Lomax, Madi Shaw, JZ Zaeske, Matt Thompson, Mike Garcia</a:t>
            </a:r>
            <a:endParaRPr sz="1400">
              <a:solidFill>
                <a:srgbClr val="000000"/>
              </a:solidFill>
              <a:highlight>
                <a:srgbClr val="FFFF00"/>
              </a:highlight>
            </a:endParaRPr>
          </a:p>
          <a:p>
            <a:pPr marL="0" lvl="0" indent="0" algn="l" rtl="0">
              <a:spcBef>
                <a:spcPts val="0"/>
              </a:spcBef>
              <a:spcAft>
                <a:spcPts val="0"/>
              </a:spcAft>
              <a:buNone/>
            </a:pPr>
            <a:r>
              <a:rPr lang="en" sz="1400">
                <a:solidFill>
                  <a:srgbClr val="FFFFFF"/>
                </a:solidFill>
              </a:rPr>
              <a:t>DePaul University</a:t>
            </a:r>
            <a:endParaRPr sz="1400">
              <a:solidFill>
                <a:srgbClr val="FFFFFF"/>
              </a:solidFill>
            </a:endParaRPr>
          </a:p>
          <a:p>
            <a:pPr marL="0" lvl="0" indent="0" algn="l" rtl="0">
              <a:spcBef>
                <a:spcPts val="0"/>
              </a:spcBef>
              <a:spcAft>
                <a:spcPts val="0"/>
              </a:spcAft>
              <a:buNone/>
            </a:pPr>
            <a:r>
              <a:rPr lang="en" sz="1400">
                <a:solidFill>
                  <a:srgbClr val="FFFFFF"/>
                </a:solidFill>
              </a:rPr>
              <a:t>March 2021</a:t>
            </a:r>
            <a:endParaRPr sz="14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Church’s antiquated beliefs doing more harm than good?</a:t>
            </a:r>
            <a:endParaRPr/>
          </a:p>
        </p:txBody>
      </p:sp>
      <p:sp>
        <p:nvSpPr>
          <p:cNvPr id="117" name="Google Shape;117;p22"/>
          <p:cNvSpPr txBox="1">
            <a:spLocks noGrp="1"/>
          </p:cNvSpPr>
          <p:nvPr>
            <p:ph type="body" idx="1"/>
          </p:nvPr>
        </p:nvSpPr>
        <p:spPr>
          <a:xfrm>
            <a:off x="381050" y="3057525"/>
            <a:ext cx="8520600" cy="19242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Char char="●"/>
            </a:pPr>
            <a:r>
              <a:rPr lang="en"/>
              <a:t>Mean = 4.47 (7-point scale), indicating agreement or the church’s antiquated beliefs are doing more harm than good</a:t>
            </a:r>
            <a:endParaRPr/>
          </a:p>
          <a:p>
            <a:pPr marL="457200" lvl="0" indent="-342900" algn="l" rtl="0">
              <a:spcBef>
                <a:spcPts val="0"/>
              </a:spcBef>
              <a:spcAft>
                <a:spcPts val="0"/>
              </a:spcAft>
              <a:buSzPts val="1800"/>
              <a:buChar char="●"/>
            </a:pPr>
            <a:r>
              <a:rPr lang="en"/>
              <a:t>17.9% (n = 101) strongly agreed with the statement</a:t>
            </a:r>
            <a:endParaRPr/>
          </a:p>
          <a:p>
            <a:pPr marL="457200" lvl="0" indent="-342900" algn="l" rtl="0">
              <a:spcBef>
                <a:spcPts val="0"/>
              </a:spcBef>
              <a:spcAft>
                <a:spcPts val="0"/>
              </a:spcAft>
              <a:buSzPts val="1800"/>
              <a:buChar char="●"/>
            </a:pPr>
            <a:r>
              <a:rPr lang="en"/>
              <a:t>8.7% strongly disagreed</a:t>
            </a:r>
            <a:endParaRPr/>
          </a:p>
          <a:p>
            <a:pPr marL="457200" lvl="0" indent="-342900" algn="l" rtl="0">
              <a:spcBef>
                <a:spcPts val="0"/>
              </a:spcBef>
              <a:spcAft>
                <a:spcPts val="0"/>
              </a:spcAft>
              <a:buSzPts val="1800"/>
              <a:buChar char="●"/>
            </a:pPr>
            <a:r>
              <a:rPr lang="en"/>
              <a:t>22.7% chose neither agree nor disagree</a:t>
            </a:r>
            <a:endParaRPr/>
          </a:p>
          <a:p>
            <a:pPr marL="457200" lvl="0" indent="0" algn="l" rtl="0">
              <a:spcBef>
                <a:spcPts val="1200"/>
              </a:spcBef>
              <a:spcAft>
                <a:spcPts val="1200"/>
              </a:spcAft>
              <a:buNone/>
            </a:pPr>
            <a:endParaRPr>
              <a:solidFill>
                <a:srgbClr val="0000FF"/>
              </a:solidFill>
            </a:endParaRPr>
          </a:p>
        </p:txBody>
      </p:sp>
      <p:pic>
        <p:nvPicPr>
          <p:cNvPr id="118" name="Google Shape;118;p22"/>
          <p:cNvPicPr preferRelativeResize="0"/>
          <p:nvPr/>
        </p:nvPicPr>
        <p:blipFill>
          <a:blip r:embed="rId3">
            <a:alphaModFix/>
          </a:blip>
          <a:stretch>
            <a:fillRect/>
          </a:stretch>
        </p:blipFill>
        <p:spPr>
          <a:xfrm>
            <a:off x="214325" y="1142875"/>
            <a:ext cx="8854051" cy="17051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about attitude and trust</a:t>
            </a:r>
            <a:endParaRPr/>
          </a:p>
        </p:txBody>
      </p:sp>
      <p:sp>
        <p:nvSpPr>
          <p:cNvPr id="124" name="Google Shape;12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10000"/>
          </a:bodyPr>
          <a:lstStyle/>
          <a:p>
            <a:pPr marL="457200" lvl="0" indent="-300037" algn="l" rtl="0">
              <a:spcBef>
                <a:spcPts val="0"/>
              </a:spcBef>
              <a:spcAft>
                <a:spcPts val="0"/>
              </a:spcAft>
              <a:buClr>
                <a:srgbClr val="000000"/>
              </a:buClr>
              <a:buSzPct val="100000"/>
              <a:buChar char="●"/>
            </a:pPr>
            <a:r>
              <a:rPr lang="en">
                <a:solidFill>
                  <a:srgbClr val="000000"/>
                </a:solidFill>
              </a:rPr>
              <a:t>We need to create an incentive program for the community so that people will attend more and overall trust in the Church will rise.</a:t>
            </a:r>
            <a:endParaRPr>
              <a:solidFill>
                <a:srgbClr val="000000"/>
              </a:solidFill>
            </a:endParaRPr>
          </a:p>
          <a:p>
            <a:pPr marL="457200" lvl="0" indent="-300037" algn="l" rtl="0">
              <a:spcBef>
                <a:spcPts val="1000"/>
              </a:spcBef>
              <a:spcAft>
                <a:spcPts val="0"/>
              </a:spcAft>
              <a:buClr>
                <a:srgbClr val="000000"/>
              </a:buClr>
              <a:buSzPct val="100000"/>
              <a:buChar char="●"/>
            </a:pPr>
            <a:r>
              <a:rPr lang="en">
                <a:solidFill>
                  <a:srgbClr val="000000"/>
                </a:solidFill>
              </a:rPr>
              <a:t>Meet and greets when Covid is over is essential. We need to formulate a way for the AOC to get out their and create a safe path towards informing.</a:t>
            </a:r>
            <a:endParaRPr>
              <a:solidFill>
                <a:srgbClr val="000000"/>
              </a:solidFill>
            </a:endParaRPr>
          </a:p>
          <a:p>
            <a:pPr marL="457200" lvl="0" indent="-300037" algn="l" rtl="0">
              <a:spcBef>
                <a:spcPts val="1000"/>
              </a:spcBef>
              <a:spcAft>
                <a:spcPts val="0"/>
              </a:spcAft>
              <a:buClr>
                <a:srgbClr val="000000"/>
              </a:buClr>
              <a:buSzPct val="100000"/>
              <a:buChar char="●"/>
            </a:pPr>
            <a:r>
              <a:rPr lang="en">
                <a:solidFill>
                  <a:srgbClr val="000000"/>
                </a:solidFill>
              </a:rPr>
              <a:t>Our survey questions highlighted major factors that have hindered the Catholic church by pointing these out we can hone in on reworking the communities views and values. </a:t>
            </a:r>
            <a:endParaRPr>
              <a:solidFill>
                <a:srgbClr val="000000"/>
              </a:solidFill>
            </a:endParaRPr>
          </a:p>
          <a:p>
            <a:pPr marL="457200" lvl="0" indent="-300037" algn="l" rtl="0">
              <a:spcBef>
                <a:spcPts val="1000"/>
              </a:spcBef>
              <a:spcAft>
                <a:spcPts val="0"/>
              </a:spcAft>
              <a:buClr>
                <a:srgbClr val="000000"/>
              </a:buClr>
              <a:buSzPct val="100000"/>
              <a:buChar char="●"/>
            </a:pPr>
            <a:r>
              <a:rPr lang="en">
                <a:solidFill>
                  <a:srgbClr val="000000"/>
                </a:solidFill>
              </a:rPr>
              <a:t>Trust needs to be regained. Low trust levels can equate to lower participation </a:t>
            </a:r>
            <a:endParaRPr>
              <a:solidFill>
                <a:srgbClr val="000000"/>
              </a:solidFill>
            </a:endParaRPr>
          </a:p>
          <a:p>
            <a:pPr marL="457200" lvl="0" indent="-300037" algn="l" rtl="0">
              <a:spcBef>
                <a:spcPts val="1000"/>
              </a:spcBef>
              <a:spcAft>
                <a:spcPts val="0"/>
              </a:spcAft>
              <a:buClr>
                <a:srgbClr val="000000"/>
              </a:buClr>
              <a:buSzPct val="100000"/>
              <a:buChar char="●"/>
            </a:pPr>
            <a:r>
              <a:rPr lang="en">
                <a:solidFill>
                  <a:srgbClr val="000000"/>
                </a:solidFill>
              </a:rPr>
              <a:t>We need to implement a plan of action to show the community that the Catholic church would never lead them astray.</a:t>
            </a:r>
            <a:endParaRPr>
              <a:solidFill>
                <a:srgbClr val="000000"/>
              </a:solidFill>
            </a:endParaRPr>
          </a:p>
          <a:p>
            <a:pPr marL="457200" lvl="0" indent="-300037" algn="l" rtl="0">
              <a:spcBef>
                <a:spcPts val="1000"/>
              </a:spcBef>
              <a:spcAft>
                <a:spcPts val="0"/>
              </a:spcAft>
              <a:buClr>
                <a:srgbClr val="000000"/>
              </a:buClr>
              <a:buSzPct val="100000"/>
              <a:buChar char="●"/>
            </a:pPr>
            <a:r>
              <a:rPr lang="en">
                <a:solidFill>
                  <a:srgbClr val="000000"/>
                </a:solidFill>
              </a:rPr>
              <a:t>We used these questions to gauge the attitudes towards the church so that we can accurately help the AOC pinpoint major issues</a:t>
            </a:r>
            <a:endParaRPr>
              <a:solidFill>
                <a:srgbClr val="000000"/>
              </a:solidFill>
            </a:endParaRPr>
          </a:p>
          <a:p>
            <a:pPr marL="457200" lvl="0" indent="-300037" algn="l" rtl="0">
              <a:spcBef>
                <a:spcPts val="0"/>
              </a:spcBef>
              <a:spcAft>
                <a:spcPts val="0"/>
              </a:spcAft>
              <a:buClr>
                <a:srgbClr val="000000"/>
              </a:buClr>
              <a:buSzPct val="100000"/>
              <a:buChar char="●"/>
            </a:pPr>
            <a:r>
              <a:rPr lang="en">
                <a:solidFill>
                  <a:srgbClr val="000000"/>
                </a:solidFill>
              </a:rPr>
              <a:t>By fixing the issues we can then help gain more followers.</a:t>
            </a:r>
            <a:endParaRPr>
              <a:solidFill>
                <a:srgbClr val="000000"/>
              </a:solidFill>
            </a:endParaRPr>
          </a:p>
          <a:p>
            <a:pPr marL="457200" lvl="0" indent="-300037" algn="l" rtl="0">
              <a:spcBef>
                <a:spcPts val="0"/>
              </a:spcBef>
              <a:spcAft>
                <a:spcPts val="0"/>
              </a:spcAft>
              <a:buClr>
                <a:srgbClr val="000000"/>
              </a:buClr>
              <a:buSzPct val="100000"/>
              <a:buChar char="●"/>
            </a:pPr>
            <a:r>
              <a:rPr lang="en">
                <a:solidFill>
                  <a:srgbClr val="000000"/>
                </a:solidFill>
              </a:rPr>
              <a:t>As shown in the result above our focus needs to be on gaining back the communities trust.</a:t>
            </a:r>
            <a:endParaRPr>
              <a:solidFill>
                <a:srgbClr val="000000"/>
              </a:solidFill>
            </a:endParaRPr>
          </a:p>
          <a:p>
            <a:pPr marL="457200" lvl="0" indent="-300037" algn="l" rtl="0">
              <a:spcBef>
                <a:spcPts val="0"/>
              </a:spcBef>
              <a:spcAft>
                <a:spcPts val="0"/>
              </a:spcAft>
              <a:buClr>
                <a:srgbClr val="000000"/>
              </a:buClr>
              <a:buSzPct val="100000"/>
              <a:buChar char="●"/>
            </a:pPr>
            <a:r>
              <a:rPr lang="en">
                <a:solidFill>
                  <a:srgbClr val="000000"/>
                </a:solidFill>
              </a:rPr>
              <a:t>Common element arising is the lack of belief in the church. </a:t>
            </a:r>
            <a:endParaRPr>
              <a:solidFill>
                <a:srgbClr val="000000"/>
              </a:solidFill>
            </a:endParaRPr>
          </a:p>
          <a:p>
            <a:pPr marL="457200" lvl="0" indent="-300037" algn="l" rtl="0">
              <a:spcBef>
                <a:spcPts val="0"/>
              </a:spcBef>
              <a:spcAft>
                <a:spcPts val="0"/>
              </a:spcAft>
              <a:buClr>
                <a:srgbClr val="000000"/>
              </a:buClr>
              <a:buSzPct val="100000"/>
              <a:buChar char="●"/>
            </a:pPr>
            <a:r>
              <a:rPr lang="en">
                <a:solidFill>
                  <a:srgbClr val="000000"/>
                </a:solidFill>
              </a:rPr>
              <a:t>It is prevalent throughout the survey we presented.</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529500"/>
            <a:ext cx="7802400" cy="63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Beliefs Surrounding the Catholic Church</a:t>
            </a:r>
            <a:endParaRPr/>
          </a:p>
        </p:txBody>
      </p:sp>
      <p:pic>
        <p:nvPicPr>
          <p:cNvPr id="130" name="Google Shape;130;p24"/>
          <p:cNvPicPr preferRelativeResize="0"/>
          <p:nvPr/>
        </p:nvPicPr>
        <p:blipFill>
          <a:blip r:embed="rId3">
            <a:alphaModFix/>
          </a:blip>
          <a:stretch>
            <a:fillRect/>
          </a:stretch>
        </p:blipFill>
        <p:spPr>
          <a:xfrm>
            <a:off x="152400" y="1482175"/>
            <a:ext cx="8839203" cy="271863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The Church has a unique global perspective that should be taken into account</a:t>
            </a:r>
            <a:endParaRPr/>
          </a:p>
        </p:txBody>
      </p:sp>
      <p:sp>
        <p:nvSpPr>
          <p:cNvPr id="136" name="Google Shape;136;p25"/>
          <p:cNvSpPr txBox="1">
            <a:spLocks noGrp="1"/>
          </p:cNvSpPr>
          <p:nvPr>
            <p:ph type="body" idx="1"/>
          </p:nvPr>
        </p:nvSpPr>
        <p:spPr>
          <a:xfrm>
            <a:off x="381050" y="3057525"/>
            <a:ext cx="8520600" cy="19242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Char char="●"/>
            </a:pPr>
            <a:r>
              <a:rPr lang="en"/>
              <a:t>Mean = 3 (7-point scale), indicating a general disagreement with the notion of the church having a unique global perspective</a:t>
            </a:r>
            <a:endParaRPr/>
          </a:p>
          <a:p>
            <a:pPr marL="457200" lvl="0" indent="-342900" algn="l" rtl="0">
              <a:spcBef>
                <a:spcPts val="0"/>
              </a:spcBef>
              <a:spcAft>
                <a:spcPts val="0"/>
              </a:spcAft>
              <a:buSzPts val="1800"/>
              <a:buChar char="●"/>
            </a:pPr>
            <a:r>
              <a:rPr lang="en"/>
              <a:t>5.55% strongly agreed with the statement</a:t>
            </a:r>
            <a:endParaRPr/>
          </a:p>
          <a:p>
            <a:pPr marL="457200" lvl="0" indent="-342900" algn="l" rtl="0">
              <a:spcBef>
                <a:spcPts val="0"/>
              </a:spcBef>
              <a:spcAft>
                <a:spcPts val="0"/>
              </a:spcAft>
              <a:buSzPts val="1800"/>
              <a:buChar char="●"/>
            </a:pPr>
            <a:r>
              <a:rPr lang="en"/>
              <a:t>13.6% strongly disagreed</a:t>
            </a:r>
            <a:endParaRPr/>
          </a:p>
          <a:p>
            <a:pPr marL="457200" lvl="0" indent="-342900" algn="l" rtl="0">
              <a:spcBef>
                <a:spcPts val="0"/>
              </a:spcBef>
              <a:spcAft>
                <a:spcPts val="0"/>
              </a:spcAft>
              <a:buSzPts val="1800"/>
              <a:buChar char="●"/>
            </a:pPr>
            <a:r>
              <a:rPr lang="en"/>
              <a:t>22.9% chose neither agree nor disagree</a:t>
            </a:r>
            <a:endParaRPr/>
          </a:p>
          <a:p>
            <a:pPr marL="457200" lvl="0" indent="0" algn="l" rtl="0">
              <a:spcBef>
                <a:spcPts val="1200"/>
              </a:spcBef>
              <a:spcAft>
                <a:spcPts val="1200"/>
              </a:spcAft>
              <a:buNone/>
            </a:pPr>
            <a:endParaRPr>
              <a:solidFill>
                <a:srgbClr val="0000FF"/>
              </a:solidFill>
            </a:endParaRPr>
          </a:p>
        </p:txBody>
      </p:sp>
      <p:pic>
        <p:nvPicPr>
          <p:cNvPr id="137" name="Google Shape;137;p25"/>
          <p:cNvPicPr preferRelativeResize="0"/>
          <p:nvPr/>
        </p:nvPicPr>
        <p:blipFill rotWithShape="1">
          <a:blip r:embed="rId3">
            <a:alphaModFix/>
          </a:blip>
          <a:srcRect l="15709" t="22762" r="15571" b="51519"/>
          <a:stretch/>
        </p:blipFill>
        <p:spPr>
          <a:xfrm>
            <a:off x="1025250" y="1365825"/>
            <a:ext cx="7232198" cy="16916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The Church has been a force of good throughout the history of humanity</a:t>
            </a:r>
            <a:endParaRPr/>
          </a:p>
        </p:txBody>
      </p:sp>
      <p:sp>
        <p:nvSpPr>
          <p:cNvPr id="143" name="Google Shape;143;p26"/>
          <p:cNvSpPr txBox="1">
            <a:spLocks noGrp="1"/>
          </p:cNvSpPr>
          <p:nvPr>
            <p:ph type="body" idx="1"/>
          </p:nvPr>
        </p:nvSpPr>
        <p:spPr>
          <a:xfrm>
            <a:off x="381050" y="3057525"/>
            <a:ext cx="8520600" cy="19242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Char char="●"/>
            </a:pPr>
            <a:r>
              <a:rPr lang="en"/>
              <a:t>Mean = 3.1 (7-point scale), indicating the majority do not believe the Catholic Church has been a force of good.</a:t>
            </a:r>
            <a:endParaRPr/>
          </a:p>
          <a:p>
            <a:pPr marL="457200" lvl="0" indent="-342900" algn="l" rtl="0">
              <a:spcBef>
                <a:spcPts val="0"/>
              </a:spcBef>
              <a:spcAft>
                <a:spcPts val="0"/>
              </a:spcAft>
              <a:buSzPts val="1800"/>
              <a:buChar char="●"/>
            </a:pPr>
            <a:r>
              <a:rPr lang="en"/>
              <a:t>10.2% strongly agreed with the statement</a:t>
            </a:r>
            <a:endParaRPr/>
          </a:p>
          <a:p>
            <a:pPr marL="457200" lvl="0" indent="-342900" algn="l" rtl="0">
              <a:spcBef>
                <a:spcPts val="0"/>
              </a:spcBef>
              <a:spcAft>
                <a:spcPts val="0"/>
              </a:spcAft>
              <a:buSzPts val="1800"/>
              <a:buChar char="●"/>
            </a:pPr>
            <a:r>
              <a:rPr lang="en"/>
              <a:t>16.46% strongly disagreed</a:t>
            </a:r>
            <a:endParaRPr/>
          </a:p>
          <a:p>
            <a:pPr marL="457200" lvl="0" indent="-342900" algn="l" rtl="0">
              <a:spcBef>
                <a:spcPts val="0"/>
              </a:spcBef>
              <a:spcAft>
                <a:spcPts val="0"/>
              </a:spcAft>
              <a:buSzPts val="1800"/>
              <a:buChar char="●"/>
            </a:pPr>
            <a:r>
              <a:rPr lang="en"/>
              <a:t>19.14% chose neither agree nor disagree</a:t>
            </a:r>
            <a:endParaRPr/>
          </a:p>
          <a:p>
            <a:pPr marL="457200" lvl="0" indent="0" algn="l" rtl="0">
              <a:spcBef>
                <a:spcPts val="1200"/>
              </a:spcBef>
              <a:spcAft>
                <a:spcPts val="1200"/>
              </a:spcAft>
              <a:buNone/>
            </a:pPr>
            <a:endParaRPr>
              <a:solidFill>
                <a:srgbClr val="0000FF"/>
              </a:solidFill>
            </a:endParaRPr>
          </a:p>
        </p:txBody>
      </p:sp>
      <p:pic>
        <p:nvPicPr>
          <p:cNvPr id="144" name="Google Shape;144;p26"/>
          <p:cNvPicPr preferRelativeResize="0"/>
          <p:nvPr/>
        </p:nvPicPr>
        <p:blipFill rotWithShape="1">
          <a:blip r:embed="rId3">
            <a:alphaModFix/>
          </a:blip>
          <a:srcRect l="15659" t="58509" r="15355" b="17992"/>
          <a:stretch/>
        </p:blipFill>
        <p:spPr>
          <a:xfrm>
            <a:off x="1022553" y="1450871"/>
            <a:ext cx="7098900" cy="15112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The Catholic Church can be a source of peace through it’s meditation and prayer practices</a:t>
            </a:r>
            <a:endParaRPr/>
          </a:p>
        </p:txBody>
      </p:sp>
      <p:sp>
        <p:nvSpPr>
          <p:cNvPr id="150" name="Google Shape;150;p27"/>
          <p:cNvSpPr txBox="1">
            <a:spLocks noGrp="1"/>
          </p:cNvSpPr>
          <p:nvPr>
            <p:ph type="body" idx="1"/>
          </p:nvPr>
        </p:nvSpPr>
        <p:spPr>
          <a:xfrm>
            <a:off x="381050" y="3057525"/>
            <a:ext cx="8520600" cy="19242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Char char="●"/>
            </a:pPr>
            <a:r>
              <a:rPr lang="en"/>
              <a:t>Mean = 3.4 (7-point scale), indicating general disagreement with the statement above.</a:t>
            </a:r>
            <a:endParaRPr/>
          </a:p>
          <a:p>
            <a:pPr marL="457200" lvl="0" indent="-342900" algn="l" rtl="0">
              <a:spcBef>
                <a:spcPts val="0"/>
              </a:spcBef>
              <a:spcAft>
                <a:spcPts val="0"/>
              </a:spcAft>
              <a:buSzPts val="1800"/>
              <a:buChar char="●"/>
            </a:pPr>
            <a:r>
              <a:rPr lang="en"/>
              <a:t>11.45% strongly agreed with the statement</a:t>
            </a:r>
            <a:endParaRPr/>
          </a:p>
          <a:p>
            <a:pPr marL="457200" lvl="0" indent="-342900" algn="l" rtl="0">
              <a:spcBef>
                <a:spcPts val="0"/>
              </a:spcBef>
              <a:spcAft>
                <a:spcPts val="0"/>
              </a:spcAft>
              <a:buSzPts val="1800"/>
              <a:buChar char="●"/>
            </a:pPr>
            <a:r>
              <a:rPr lang="en"/>
              <a:t>12.7% strongly disagreed</a:t>
            </a:r>
            <a:endParaRPr/>
          </a:p>
          <a:p>
            <a:pPr marL="457200" lvl="0" indent="-342900" algn="l" rtl="0">
              <a:spcBef>
                <a:spcPts val="0"/>
              </a:spcBef>
              <a:spcAft>
                <a:spcPts val="0"/>
              </a:spcAft>
              <a:buSzPts val="1800"/>
              <a:buChar char="●"/>
            </a:pPr>
            <a:r>
              <a:rPr lang="en"/>
              <a:t>19.14% chose neither agree nor disagree</a:t>
            </a:r>
            <a:endParaRPr/>
          </a:p>
          <a:p>
            <a:pPr marL="457200" lvl="0" indent="0" algn="l" rtl="0">
              <a:spcBef>
                <a:spcPts val="1200"/>
              </a:spcBef>
              <a:spcAft>
                <a:spcPts val="1200"/>
              </a:spcAft>
              <a:buNone/>
            </a:pPr>
            <a:endParaRPr>
              <a:solidFill>
                <a:srgbClr val="0000FF"/>
              </a:solidFill>
            </a:endParaRPr>
          </a:p>
        </p:txBody>
      </p:sp>
      <p:pic>
        <p:nvPicPr>
          <p:cNvPr id="151" name="Google Shape;151;p27"/>
          <p:cNvPicPr preferRelativeResize="0"/>
          <p:nvPr/>
        </p:nvPicPr>
        <p:blipFill rotWithShape="1">
          <a:blip r:embed="rId3">
            <a:alphaModFix/>
          </a:blip>
          <a:srcRect l="15484" t="56739" r="15573" b="20358"/>
          <a:stretch/>
        </p:blipFill>
        <p:spPr>
          <a:xfrm>
            <a:off x="970887" y="1443775"/>
            <a:ext cx="7202227" cy="14953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LGBTQ+ Community &amp; Catholicism </a:t>
            </a:r>
            <a:endParaRPr/>
          </a:p>
        </p:txBody>
      </p:sp>
      <p:sp>
        <p:nvSpPr>
          <p:cNvPr id="157" name="Google Shape;157;p28"/>
          <p:cNvSpPr txBox="1">
            <a:spLocks noGrp="1"/>
          </p:cNvSpPr>
          <p:nvPr>
            <p:ph type="body" idx="1"/>
          </p:nvPr>
        </p:nvSpPr>
        <p:spPr>
          <a:xfrm>
            <a:off x="311700" y="1152475"/>
            <a:ext cx="3132900" cy="3416400"/>
          </a:xfrm>
          <a:prstGeom prst="rect">
            <a:avLst/>
          </a:prstGeom>
        </p:spPr>
        <p:txBody>
          <a:bodyPr spcFirstLastPara="1" wrap="square" lIns="91425" tIns="91425" rIns="91425" bIns="91425" anchor="t" anchorCtr="0">
            <a:normAutofit fontScale="85000" lnSpcReduction="20000"/>
          </a:bodyPr>
          <a:lstStyle/>
          <a:p>
            <a:pPr marL="457200" lvl="0" indent="-325755" algn="l" rtl="0">
              <a:spcBef>
                <a:spcPts val="0"/>
              </a:spcBef>
              <a:spcAft>
                <a:spcPts val="0"/>
              </a:spcAft>
              <a:buSzPct val="100000"/>
              <a:buChar char="●"/>
            </a:pPr>
            <a:r>
              <a:rPr lang="en"/>
              <a:t>The majority of participants were of Heteroseuxal identification</a:t>
            </a:r>
            <a:endParaRPr/>
          </a:p>
          <a:p>
            <a:pPr marL="457200" lvl="0" indent="-325755" algn="l" rtl="0">
              <a:spcBef>
                <a:spcPts val="0"/>
              </a:spcBef>
              <a:spcAft>
                <a:spcPts val="0"/>
              </a:spcAft>
              <a:buSzPct val="100000"/>
              <a:buChar char="●"/>
            </a:pPr>
            <a:r>
              <a:rPr lang="en"/>
              <a:t>Bisexual was the second largest identifier amongst the participants</a:t>
            </a:r>
            <a:endParaRPr/>
          </a:p>
          <a:p>
            <a:pPr marL="457200" lvl="0" indent="-325755" algn="l" rtl="0">
              <a:spcBef>
                <a:spcPts val="0"/>
              </a:spcBef>
              <a:spcAft>
                <a:spcPts val="0"/>
              </a:spcAft>
              <a:buSzPct val="100000"/>
              <a:buChar char="●"/>
            </a:pPr>
            <a:r>
              <a:rPr lang="en"/>
              <a:t> In order to verify the following insights another survey for the LGBTQ+ community to generate a larger subset of data would be recommended</a:t>
            </a:r>
            <a:endParaRPr/>
          </a:p>
          <a:p>
            <a:pPr marL="457200" lvl="0" indent="-325755" algn="l" rtl="0">
              <a:spcBef>
                <a:spcPts val="0"/>
              </a:spcBef>
              <a:spcAft>
                <a:spcPts val="0"/>
              </a:spcAft>
              <a:buSzPct val="100000"/>
              <a:buChar char="●"/>
            </a:pPr>
            <a:r>
              <a:rPr lang="en"/>
              <a:t>The overall mean was 4.0 out of 7 </a:t>
            </a:r>
            <a:endParaRPr/>
          </a:p>
        </p:txBody>
      </p:sp>
      <p:pic>
        <p:nvPicPr>
          <p:cNvPr id="158" name="Google Shape;158;p28"/>
          <p:cNvPicPr preferRelativeResize="0"/>
          <p:nvPr/>
        </p:nvPicPr>
        <p:blipFill rotWithShape="1">
          <a:blip r:embed="rId3">
            <a:alphaModFix/>
          </a:blip>
          <a:srcRect l="5186" t="9321" r="7644"/>
          <a:stretch/>
        </p:blipFill>
        <p:spPr>
          <a:xfrm>
            <a:off x="4014725" y="1243825"/>
            <a:ext cx="4817575" cy="2859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7273050" y="209450"/>
            <a:ext cx="1870800" cy="141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Church Attendance</a:t>
            </a:r>
            <a:endParaRPr/>
          </a:p>
        </p:txBody>
      </p:sp>
      <p:sp>
        <p:nvSpPr>
          <p:cNvPr id="164" name="Google Shape;164;p29"/>
          <p:cNvSpPr txBox="1">
            <a:spLocks noGrp="1"/>
          </p:cNvSpPr>
          <p:nvPr>
            <p:ph type="body" idx="1"/>
          </p:nvPr>
        </p:nvSpPr>
        <p:spPr>
          <a:xfrm>
            <a:off x="7273050" y="1152150"/>
            <a:ext cx="1699500" cy="1966500"/>
          </a:xfrm>
          <a:prstGeom prst="rect">
            <a:avLst/>
          </a:prstGeom>
        </p:spPr>
        <p:txBody>
          <a:bodyPr spcFirstLastPara="1" wrap="square" lIns="91425" tIns="91425" rIns="91425" bIns="91425" anchor="t" anchorCtr="0">
            <a:normAutofit fontScale="62500" lnSpcReduction="10000"/>
          </a:bodyPr>
          <a:lstStyle/>
          <a:p>
            <a:pPr marL="0" lvl="0" indent="0" algn="l" rtl="0">
              <a:spcBef>
                <a:spcPts val="0"/>
              </a:spcBef>
              <a:spcAft>
                <a:spcPts val="0"/>
              </a:spcAft>
              <a:buNone/>
            </a:pPr>
            <a:r>
              <a:rPr lang="en"/>
              <a:t>The results indicate that the LGBTQ+ community will attend church about the same amount as the heterosexual community</a:t>
            </a:r>
            <a:endParaRPr/>
          </a:p>
          <a:p>
            <a:pPr marL="0" lvl="0" indent="0" algn="l" rtl="0">
              <a:spcBef>
                <a:spcPts val="1200"/>
              </a:spcBef>
              <a:spcAft>
                <a:spcPts val="1200"/>
              </a:spcAft>
              <a:buNone/>
            </a:pPr>
            <a:r>
              <a:rPr lang="en"/>
              <a:t>(Mean is on a 7 point scale)</a:t>
            </a:r>
            <a:endParaRPr/>
          </a:p>
        </p:txBody>
      </p:sp>
      <p:pic>
        <p:nvPicPr>
          <p:cNvPr id="165" name="Google Shape;165;p29"/>
          <p:cNvPicPr preferRelativeResize="0"/>
          <p:nvPr/>
        </p:nvPicPr>
        <p:blipFill rotWithShape="1">
          <a:blip r:embed="rId3">
            <a:alphaModFix/>
          </a:blip>
          <a:srcRect t="368" r="17149"/>
          <a:stretch/>
        </p:blipFill>
        <p:spPr>
          <a:xfrm>
            <a:off x="221100" y="144500"/>
            <a:ext cx="7051950" cy="3416400"/>
          </a:xfrm>
          <a:prstGeom prst="rect">
            <a:avLst/>
          </a:prstGeom>
          <a:noFill/>
          <a:ln>
            <a:noFill/>
          </a:ln>
        </p:spPr>
      </p:pic>
      <p:pic>
        <p:nvPicPr>
          <p:cNvPr id="166" name="Google Shape;166;p29"/>
          <p:cNvPicPr preferRelativeResize="0"/>
          <p:nvPr/>
        </p:nvPicPr>
        <p:blipFill>
          <a:blip r:embed="rId4">
            <a:alphaModFix/>
          </a:blip>
          <a:stretch>
            <a:fillRect/>
          </a:stretch>
        </p:blipFill>
        <p:spPr>
          <a:xfrm>
            <a:off x="3881950" y="3176913"/>
            <a:ext cx="4530825" cy="1966625"/>
          </a:xfrm>
          <a:prstGeom prst="rect">
            <a:avLst/>
          </a:prstGeom>
          <a:noFill/>
          <a:ln>
            <a:noFill/>
          </a:ln>
        </p:spPr>
      </p:pic>
      <p:pic>
        <p:nvPicPr>
          <p:cNvPr id="167" name="Google Shape;167;p29"/>
          <p:cNvPicPr preferRelativeResize="0"/>
          <p:nvPr/>
        </p:nvPicPr>
        <p:blipFill rotWithShape="1">
          <a:blip r:embed="rId5">
            <a:alphaModFix/>
          </a:blip>
          <a:srcRect l="33702" t="2426" r="8080" b="47645"/>
          <a:stretch/>
        </p:blipFill>
        <p:spPr>
          <a:xfrm>
            <a:off x="308400" y="3311701"/>
            <a:ext cx="3350200" cy="1697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body" idx="1"/>
          </p:nvPr>
        </p:nvSpPr>
        <p:spPr>
          <a:xfrm>
            <a:off x="311700" y="276225"/>
            <a:ext cx="2015700" cy="447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While previous data indicates that the LGBTQ+ community is attending church, there is clearly some strong resentment towards Catholicism as a whole among the community. </a:t>
            </a:r>
            <a:endParaRPr/>
          </a:p>
          <a:p>
            <a:pPr marL="0" lvl="0" indent="0" algn="l" rtl="0">
              <a:spcBef>
                <a:spcPts val="1200"/>
              </a:spcBef>
              <a:spcAft>
                <a:spcPts val="1200"/>
              </a:spcAft>
              <a:buNone/>
            </a:pPr>
            <a:r>
              <a:rPr lang="en" sz="1000"/>
              <a:t>(The mean is out of a 27-34 point scale)</a:t>
            </a:r>
            <a:endParaRPr sz="1000"/>
          </a:p>
        </p:txBody>
      </p:sp>
      <p:pic>
        <p:nvPicPr>
          <p:cNvPr id="173" name="Google Shape;173;p30"/>
          <p:cNvPicPr preferRelativeResize="0"/>
          <p:nvPr/>
        </p:nvPicPr>
        <p:blipFill>
          <a:blip r:embed="rId3">
            <a:alphaModFix/>
          </a:blip>
          <a:stretch>
            <a:fillRect/>
          </a:stretch>
        </p:blipFill>
        <p:spPr>
          <a:xfrm>
            <a:off x="2571750" y="276225"/>
            <a:ext cx="6373775" cy="4591050"/>
          </a:xfrm>
          <a:prstGeom prst="rect">
            <a:avLst/>
          </a:prstGeom>
          <a:noFill/>
          <a:ln>
            <a:noFill/>
          </a:ln>
        </p:spPr>
      </p:pic>
      <p:pic>
        <p:nvPicPr>
          <p:cNvPr id="174" name="Google Shape;174;p30"/>
          <p:cNvPicPr preferRelativeResize="0"/>
          <p:nvPr/>
        </p:nvPicPr>
        <p:blipFill rotWithShape="1">
          <a:blip r:embed="rId4">
            <a:alphaModFix/>
          </a:blip>
          <a:srcRect l="39846" t="11527" r="8937" b="44236"/>
          <a:stretch/>
        </p:blipFill>
        <p:spPr>
          <a:xfrm>
            <a:off x="5872125" y="838200"/>
            <a:ext cx="3073400" cy="1803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311700" y="206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Openness to Catholicism Among the LGBTQ+ Community</a:t>
            </a:r>
            <a:endParaRPr/>
          </a:p>
        </p:txBody>
      </p:sp>
      <p:sp>
        <p:nvSpPr>
          <p:cNvPr id="180" name="Google Shape;180;p31"/>
          <p:cNvSpPr txBox="1">
            <a:spLocks noGrp="1"/>
          </p:cNvSpPr>
          <p:nvPr>
            <p:ph type="body" idx="1"/>
          </p:nvPr>
        </p:nvSpPr>
        <p:spPr>
          <a:xfrm>
            <a:off x="311700" y="1174600"/>
            <a:ext cx="2467200" cy="3887700"/>
          </a:xfrm>
          <a:prstGeom prst="rect">
            <a:avLst/>
          </a:prstGeom>
        </p:spPr>
        <p:txBody>
          <a:bodyPr spcFirstLastPara="1" wrap="square" lIns="91425" tIns="91425" rIns="91425" bIns="91425" anchor="t" anchorCtr="0">
            <a:normAutofit fontScale="85000"/>
          </a:bodyPr>
          <a:lstStyle/>
          <a:p>
            <a:pPr marL="457200" lvl="0" indent="-325755" algn="l" rtl="0">
              <a:spcBef>
                <a:spcPts val="0"/>
              </a:spcBef>
              <a:spcAft>
                <a:spcPts val="0"/>
              </a:spcAft>
              <a:buSzPct val="100000"/>
              <a:buChar char="●"/>
            </a:pPr>
            <a:r>
              <a:rPr lang="en"/>
              <a:t>There is an openness to rejoin the Catholic Community when it involves events that do positive things for the community </a:t>
            </a:r>
            <a:endParaRPr/>
          </a:p>
          <a:p>
            <a:pPr marL="457200" lvl="0" indent="-325755" algn="l" rtl="0">
              <a:spcBef>
                <a:spcPts val="0"/>
              </a:spcBef>
              <a:spcAft>
                <a:spcPts val="0"/>
              </a:spcAft>
              <a:buSzPct val="100000"/>
              <a:buChar char="●"/>
            </a:pPr>
            <a:r>
              <a:rPr lang="en"/>
              <a:t>The LGBTQ+ Community is clearly hurt by the lack of belonging felt due to certain teachings</a:t>
            </a:r>
            <a:endParaRPr/>
          </a:p>
          <a:p>
            <a:pPr marL="457200" lvl="0" indent="0" algn="l" rtl="0">
              <a:spcBef>
                <a:spcPts val="1200"/>
              </a:spcBef>
              <a:spcAft>
                <a:spcPts val="1200"/>
              </a:spcAft>
              <a:buNone/>
            </a:pPr>
            <a:r>
              <a:rPr lang="en" sz="1094"/>
              <a:t>(The mean is out of a max of 32 scale)</a:t>
            </a:r>
            <a:endParaRPr sz="1094"/>
          </a:p>
        </p:txBody>
      </p:sp>
      <p:pic>
        <p:nvPicPr>
          <p:cNvPr id="181" name="Google Shape;181;p31"/>
          <p:cNvPicPr preferRelativeResize="0"/>
          <p:nvPr/>
        </p:nvPicPr>
        <p:blipFill>
          <a:blip r:embed="rId3">
            <a:alphaModFix/>
          </a:blip>
          <a:stretch>
            <a:fillRect/>
          </a:stretch>
        </p:blipFill>
        <p:spPr>
          <a:xfrm>
            <a:off x="2778825" y="961900"/>
            <a:ext cx="6029700" cy="4011550"/>
          </a:xfrm>
          <a:prstGeom prst="rect">
            <a:avLst/>
          </a:prstGeom>
          <a:noFill/>
          <a:ln>
            <a:noFill/>
          </a:ln>
        </p:spPr>
      </p:pic>
      <p:sp>
        <p:nvSpPr>
          <p:cNvPr id="182" name="Google Shape;182;p31"/>
          <p:cNvSpPr txBox="1"/>
          <p:nvPr/>
        </p:nvSpPr>
        <p:spPr>
          <a:xfrm>
            <a:off x="6235700" y="1740450"/>
            <a:ext cx="19431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u="sng"/>
              <a:t>MEAN</a:t>
            </a:r>
            <a:endParaRPr b="1" u="sng"/>
          </a:p>
          <a:p>
            <a:pPr marL="0" lvl="0" indent="0" algn="ctr" rtl="0">
              <a:spcBef>
                <a:spcPts val="0"/>
              </a:spcBef>
              <a:spcAft>
                <a:spcPts val="0"/>
              </a:spcAft>
              <a:buNone/>
            </a:pPr>
            <a:r>
              <a:rPr lang="en"/>
              <a:t>Bisexual - 30.41</a:t>
            </a:r>
            <a:br>
              <a:rPr lang="en"/>
            </a:br>
            <a:r>
              <a:rPr lang="en"/>
              <a:t>Gay - 29.22</a:t>
            </a:r>
            <a:endParaRPr/>
          </a:p>
          <a:p>
            <a:pPr marL="0" lvl="0" indent="0" algn="ctr" rtl="0">
              <a:spcBef>
                <a:spcPts val="0"/>
              </a:spcBef>
              <a:spcAft>
                <a:spcPts val="0"/>
              </a:spcAft>
              <a:buNone/>
            </a:pPr>
            <a:r>
              <a:rPr lang="en"/>
              <a:t>Lesbian - 29.67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0" y="69350"/>
            <a:ext cx="8520600" cy="8742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500">
                <a:solidFill>
                  <a:schemeClr val="accent5"/>
                </a:solidFill>
              </a:rPr>
              <a:t>Introduction </a:t>
            </a:r>
            <a:endParaRPr sz="4500">
              <a:solidFill>
                <a:schemeClr val="accent5"/>
              </a:solidFill>
            </a:endParaRPr>
          </a:p>
        </p:txBody>
      </p:sp>
      <p:sp>
        <p:nvSpPr>
          <p:cNvPr id="61" name="Google Shape;61;p14"/>
          <p:cNvSpPr txBox="1"/>
          <p:nvPr/>
        </p:nvSpPr>
        <p:spPr>
          <a:xfrm>
            <a:off x="311700" y="943550"/>
            <a:ext cx="8307300" cy="36018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Char char="●"/>
            </a:pPr>
            <a:r>
              <a:rPr lang="en" sz="1500">
                <a:solidFill>
                  <a:schemeClr val="dk1"/>
                </a:solidFill>
              </a:rPr>
              <a:t>Young Adult Engagement Team” is located in Chicago Illinois. </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Their main focus is to serve as an outreach for young adults to reinstate their confidence in the Catholic Church. </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They strive to spark a light in the youth that has been dimmed by their disengagement in the past years. </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With a focus on social media and other outlets they hope to raise awareness and provide stability to the youth who have been led astray. </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a:t>
            </a:r>
            <a:r>
              <a:rPr lang="en" sz="1500">
                <a:solidFill>
                  <a:schemeClr val="dk1"/>
                </a:solidFill>
                <a:highlight>
                  <a:srgbClr val="FFFFFF"/>
                </a:highlight>
              </a:rPr>
              <a:t>The team’s goal is to create attractive Christian communities that invite disengaged young adults in Chicago to experience Jesus Christ and His unconditional love for them” (AOC). </a:t>
            </a:r>
            <a:endParaRPr sz="1500">
              <a:solidFill>
                <a:schemeClr val="dk1"/>
              </a:solidFill>
              <a:highlight>
                <a:srgbClr val="FFFFFF"/>
              </a:highlight>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highlight>
                  <a:srgbClr val="FFFFFF"/>
                </a:highlight>
              </a:rPr>
              <a:t>The AOC has reached out to us to further look into their media outlets and provide insight to help spread the word. </a:t>
            </a:r>
            <a:endParaRPr sz="1500">
              <a:solidFill>
                <a:schemeClr val="dk1"/>
              </a:solidFill>
              <a:highlight>
                <a:srgbClr val="FFFFFF"/>
              </a:highlight>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highlight>
                  <a:srgbClr val="FFFFFF"/>
                </a:highlight>
              </a:rPr>
              <a:t>The AOC’s strive to better the community aligns with our ideals at DePaul. </a:t>
            </a:r>
            <a:endParaRPr sz="1500">
              <a:solidFill>
                <a:schemeClr val="dk1"/>
              </a:solidFill>
              <a:highlight>
                <a:srgbClr val="FFFFFF"/>
              </a:highlight>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highlight>
                  <a:srgbClr val="FFFFFF"/>
                </a:highlight>
              </a:rPr>
              <a:t>We are honored to help in any way possible.</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Impact on Mental Health</a:t>
            </a:r>
            <a:endParaRPr/>
          </a:p>
        </p:txBody>
      </p:sp>
      <p:sp>
        <p:nvSpPr>
          <p:cNvPr id="188" name="Google Shape;188;p32"/>
          <p:cNvSpPr txBox="1">
            <a:spLocks noGrp="1"/>
          </p:cNvSpPr>
          <p:nvPr>
            <p:ph type="body" idx="1"/>
          </p:nvPr>
        </p:nvSpPr>
        <p:spPr>
          <a:xfrm>
            <a:off x="311700" y="1152475"/>
            <a:ext cx="8520600" cy="3416400"/>
          </a:xfrm>
          <a:prstGeom prst="rect">
            <a:avLst/>
          </a:prstGeom>
          <a:solidFill>
            <a:srgbClr val="FFFFFF"/>
          </a:solidFill>
        </p:spPr>
        <p:txBody>
          <a:bodyPr spcFirstLastPara="1" wrap="square" lIns="91425" tIns="91425" rIns="91425" bIns="91425" anchor="t" anchorCtr="0">
            <a:normAutofit/>
          </a:bodyPr>
          <a:lstStyle/>
          <a:p>
            <a:pPr marL="0" lvl="0" indent="0" algn="l" rtl="0">
              <a:spcBef>
                <a:spcPts val="1200"/>
              </a:spcBef>
              <a:spcAft>
                <a:spcPts val="0"/>
              </a:spcAft>
              <a:buNone/>
            </a:pPr>
            <a:r>
              <a:rPr lang="en" sz="1000">
                <a:solidFill>
                  <a:srgbClr val="222222"/>
                </a:solidFill>
                <a:highlight>
                  <a:srgbClr val="F9F9F9"/>
                </a:highlight>
              </a:rPr>
              <a:t>I will take drugs to treat my anxiety.</a:t>
            </a:r>
            <a:endParaRPr sz="1000">
              <a:solidFill>
                <a:srgbClr val="222222"/>
              </a:solidFill>
              <a:highlight>
                <a:srgbClr val="F9F9F9"/>
              </a:highlight>
            </a:endParaRPr>
          </a:p>
          <a:p>
            <a:pPr marL="0" lvl="0" indent="0" algn="l" rtl="0">
              <a:spcBef>
                <a:spcPts val="1200"/>
              </a:spcBef>
              <a:spcAft>
                <a:spcPts val="0"/>
              </a:spcAft>
              <a:buNone/>
            </a:pPr>
            <a:endParaRPr sz="1000">
              <a:solidFill>
                <a:srgbClr val="222222"/>
              </a:solidFill>
              <a:highlight>
                <a:srgbClr val="F9F9F9"/>
              </a:highlight>
            </a:endParaRPr>
          </a:p>
          <a:p>
            <a:pPr marL="0" lvl="0" indent="0" algn="l" rtl="0">
              <a:spcBef>
                <a:spcPts val="1200"/>
              </a:spcBef>
              <a:spcAft>
                <a:spcPts val="0"/>
              </a:spcAft>
              <a:buNone/>
            </a:pPr>
            <a:endParaRPr sz="1000">
              <a:solidFill>
                <a:srgbClr val="222222"/>
              </a:solidFill>
              <a:highlight>
                <a:srgbClr val="F9F9F9"/>
              </a:highlight>
            </a:endParaRPr>
          </a:p>
          <a:p>
            <a:pPr marL="0" lvl="0" indent="0" algn="l" rtl="0">
              <a:spcBef>
                <a:spcPts val="1200"/>
              </a:spcBef>
              <a:spcAft>
                <a:spcPts val="0"/>
              </a:spcAft>
              <a:buNone/>
            </a:pPr>
            <a:endParaRPr sz="1000">
              <a:solidFill>
                <a:srgbClr val="222222"/>
              </a:solidFill>
              <a:highlight>
                <a:srgbClr val="F9F9F9"/>
              </a:highlight>
            </a:endParaRPr>
          </a:p>
          <a:p>
            <a:pPr marL="457200" lvl="0" indent="-311150" algn="l" rtl="0">
              <a:spcBef>
                <a:spcPts val="1200"/>
              </a:spcBef>
              <a:spcAft>
                <a:spcPts val="0"/>
              </a:spcAft>
              <a:buClr>
                <a:srgbClr val="222222"/>
              </a:buClr>
              <a:buSzPts val="1300"/>
              <a:buChar char="●"/>
            </a:pPr>
            <a:r>
              <a:rPr lang="en" sz="1300">
                <a:solidFill>
                  <a:srgbClr val="222222"/>
                </a:solidFill>
                <a:highlight>
                  <a:srgbClr val="F9F9F9"/>
                </a:highlight>
              </a:rPr>
              <a:t>Mean = 3.0 (0-7 Point Scale), Indicating that most people did not take drugs to cope with their anxiety during the global pandemic.</a:t>
            </a:r>
            <a:endParaRPr sz="1300">
              <a:solidFill>
                <a:srgbClr val="222222"/>
              </a:solidFill>
              <a:highlight>
                <a:srgbClr val="F9F9F9"/>
              </a:highlight>
            </a:endParaRPr>
          </a:p>
          <a:p>
            <a:pPr marL="457200" lvl="0" indent="-311150" algn="l" rtl="0">
              <a:spcBef>
                <a:spcPts val="0"/>
              </a:spcBef>
              <a:spcAft>
                <a:spcPts val="0"/>
              </a:spcAft>
              <a:buClr>
                <a:srgbClr val="222222"/>
              </a:buClr>
              <a:buSzPts val="1300"/>
              <a:buChar char="●"/>
            </a:pPr>
            <a:r>
              <a:rPr lang="en" sz="1300">
                <a:solidFill>
                  <a:srgbClr val="222222"/>
                </a:solidFill>
                <a:highlight>
                  <a:srgbClr val="F9F9F9"/>
                </a:highlight>
              </a:rPr>
              <a:t>38% or 208 participants in the survey admitted that they strongly disagree with taking drugs.</a:t>
            </a:r>
            <a:endParaRPr sz="1300">
              <a:solidFill>
                <a:srgbClr val="222222"/>
              </a:solidFill>
              <a:highlight>
                <a:srgbClr val="F9F9F9"/>
              </a:highlight>
            </a:endParaRPr>
          </a:p>
          <a:p>
            <a:pPr marL="457200" lvl="0" indent="-311150" algn="l" rtl="0">
              <a:spcBef>
                <a:spcPts val="0"/>
              </a:spcBef>
              <a:spcAft>
                <a:spcPts val="0"/>
              </a:spcAft>
              <a:buClr>
                <a:srgbClr val="222222"/>
              </a:buClr>
              <a:buSzPts val="1300"/>
              <a:buChar char="●"/>
            </a:pPr>
            <a:r>
              <a:rPr lang="en" sz="1300">
                <a:solidFill>
                  <a:srgbClr val="222222"/>
                </a:solidFill>
                <a:highlight>
                  <a:srgbClr val="F9F9F9"/>
                </a:highlight>
              </a:rPr>
              <a:t>Only 6% strongly agreed. We also found that most who used drugs to cope with anxiety came from an Islamic background.</a:t>
            </a:r>
            <a:endParaRPr sz="1300">
              <a:solidFill>
                <a:srgbClr val="222222"/>
              </a:solidFill>
              <a:highlight>
                <a:srgbClr val="F9F9F9"/>
              </a:highlight>
            </a:endParaRPr>
          </a:p>
          <a:p>
            <a:pPr marL="457200" lvl="0" indent="-311150" algn="l" rtl="0">
              <a:spcBef>
                <a:spcPts val="0"/>
              </a:spcBef>
              <a:spcAft>
                <a:spcPts val="0"/>
              </a:spcAft>
              <a:buClr>
                <a:srgbClr val="222222"/>
              </a:buClr>
              <a:buSzPts val="1300"/>
              <a:buChar char="●"/>
            </a:pPr>
            <a:r>
              <a:rPr lang="en" sz="1300">
                <a:solidFill>
                  <a:srgbClr val="222222"/>
                </a:solidFill>
                <a:highlight>
                  <a:srgbClr val="F9F9F9"/>
                </a:highlight>
              </a:rPr>
              <a:t>More participants in the survey were older females who had more trouble coping with anxiety than males.</a:t>
            </a:r>
            <a:endParaRPr sz="1300">
              <a:solidFill>
                <a:srgbClr val="222222"/>
              </a:solidFill>
              <a:highlight>
                <a:srgbClr val="F9F9F9"/>
              </a:highlight>
            </a:endParaRPr>
          </a:p>
          <a:p>
            <a:pPr marL="0" lvl="0" indent="0" algn="l" rtl="0">
              <a:spcBef>
                <a:spcPts val="1200"/>
              </a:spcBef>
              <a:spcAft>
                <a:spcPts val="1200"/>
              </a:spcAft>
              <a:buNone/>
            </a:pPr>
            <a:endParaRPr/>
          </a:p>
        </p:txBody>
      </p:sp>
      <p:pic>
        <p:nvPicPr>
          <p:cNvPr id="189" name="Google Shape;189;p32"/>
          <p:cNvPicPr preferRelativeResize="0"/>
          <p:nvPr/>
        </p:nvPicPr>
        <p:blipFill>
          <a:blip r:embed="rId3">
            <a:alphaModFix/>
          </a:blip>
          <a:stretch>
            <a:fillRect/>
          </a:stretch>
        </p:blipFill>
        <p:spPr>
          <a:xfrm>
            <a:off x="400025" y="1509250"/>
            <a:ext cx="7992724" cy="945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Impact on Mental Health	</a:t>
            </a:r>
            <a:endParaRPr/>
          </a:p>
        </p:txBody>
      </p:sp>
      <p:sp>
        <p:nvSpPr>
          <p:cNvPr id="195" name="Google Shape;195;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I consider prayer to God as a resource for anxiety</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en"/>
              <a:t>Mean= 4 (0-7 Point Scale) indicating that it was a pretty even percentage across the board. </a:t>
            </a:r>
            <a:endParaRPr/>
          </a:p>
          <a:p>
            <a:pPr marL="457200" lvl="0" indent="-342900" algn="l" rtl="0">
              <a:spcBef>
                <a:spcPts val="0"/>
              </a:spcBef>
              <a:spcAft>
                <a:spcPts val="0"/>
              </a:spcAft>
              <a:buSzPts val="1800"/>
              <a:buChar char="●"/>
            </a:pPr>
            <a:r>
              <a:rPr lang="en"/>
              <a:t>Although 26% said they strongly disagree, there is still a high percentage of those who do use God as a resource for anxiety.</a:t>
            </a:r>
            <a:endParaRPr/>
          </a:p>
          <a:p>
            <a:pPr marL="457200" lvl="0" indent="-342900" algn="l" rtl="0">
              <a:spcBef>
                <a:spcPts val="0"/>
              </a:spcBef>
              <a:spcAft>
                <a:spcPts val="0"/>
              </a:spcAft>
              <a:buSzPts val="1800"/>
              <a:buChar char="●"/>
            </a:pPr>
            <a:r>
              <a:rPr lang="en"/>
              <a:t>In times of crisis, (A Global Pandemic) many people still seek religion as a way of coping with their anxiety.</a:t>
            </a:r>
            <a:endParaRPr/>
          </a:p>
        </p:txBody>
      </p:sp>
      <p:pic>
        <p:nvPicPr>
          <p:cNvPr id="196" name="Google Shape;196;p33"/>
          <p:cNvPicPr preferRelativeResize="0"/>
          <p:nvPr/>
        </p:nvPicPr>
        <p:blipFill>
          <a:blip r:embed="rId3">
            <a:alphaModFix/>
          </a:blip>
          <a:stretch>
            <a:fillRect/>
          </a:stretch>
        </p:blipFill>
        <p:spPr>
          <a:xfrm>
            <a:off x="421250" y="1622450"/>
            <a:ext cx="7713775" cy="790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Impact on Mental Health when feeling overwhelmed</a:t>
            </a:r>
            <a:endParaRPr/>
          </a:p>
        </p:txBody>
      </p:sp>
      <p:sp>
        <p:nvSpPr>
          <p:cNvPr id="202" name="Google Shape;202;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lnSpcReduction="10000"/>
          </a:bodyPr>
          <a:lstStyle/>
          <a:p>
            <a:pPr marL="0" lvl="0" indent="0" algn="l" rtl="0">
              <a:spcBef>
                <a:spcPts val="1200"/>
              </a:spcBef>
              <a:spcAft>
                <a:spcPts val="0"/>
              </a:spcAft>
              <a:buNone/>
            </a:pPr>
            <a:r>
              <a:rPr lang="en" sz="1000" b="1">
                <a:solidFill>
                  <a:srgbClr val="4D4D4D"/>
                </a:solidFill>
              </a:rPr>
              <a:t>Q108 - When I am feeling overwhelmed by my mental health issues, I would turn to... (please rank the order of the following by likelihood)</a:t>
            </a:r>
            <a:endParaRPr sz="1000" b="1">
              <a:solidFill>
                <a:srgbClr val="4D4D4D"/>
              </a:solidFill>
            </a:endParaRPr>
          </a:p>
          <a:p>
            <a:pPr marL="457200" lvl="0" indent="-292100" algn="l" rtl="0">
              <a:spcBef>
                <a:spcPts val="1200"/>
              </a:spcBef>
              <a:spcAft>
                <a:spcPts val="0"/>
              </a:spcAft>
              <a:buClr>
                <a:srgbClr val="4D4D4D"/>
              </a:buClr>
              <a:buSzPts val="1000"/>
              <a:buChar char="●"/>
            </a:pPr>
            <a:r>
              <a:rPr lang="en" sz="1000" b="1">
                <a:solidFill>
                  <a:srgbClr val="4D4D4D"/>
                </a:solidFill>
              </a:rPr>
              <a:t>Mean= 5 (0-7 Point Scale) for use of drugs and social media content when feeling overwhelmed.</a:t>
            </a:r>
            <a:endParaRPr sz="1000" b="1">
              <a:solidFill>
                <a:srgbClr val="4D4D4D"/>
              </a:solidFill>
            </a:endParaRPr>
          </a:p>
          <a:p>
            <a:pPr marL="457200" lvl="0" indent="-292100" algn="l" rtl="0">
              <a:spcBef>
                <a:spcPts val="0"/>
              </a:spcBef>
              <a:spcAft>
                <a:spcPts val="0"/>
              </a:spcAft>
              <a:buClr>
                <a:srgbClr val="4D4D4D"/>
              </a:buClr>
              <a:buSzPts val="1000"/>
              <a:buChar char="●"/>
            </a:pPr>
            <a:r>
              <a:rPr lang="en" sz="1000" b="1">
                <a:solidFill>
                  <a:srgbClr val="4D4D4D"/>
                </a:solidFill>
              </a:rPr>
              <a:t>(N) value for Drugs= 57 participants say they resort to drugs to cope with their mental health when feeling overwhelmed.</a:t>
            </a:r>
            <a:endParaRPr sz="1000" b="1">
              <a:solidFill>
                <a:srgbClr val="4D4D4D"/>
              </a:solidFill>
            </a:endParaRPr>
          </a:p>
          <a:p>
            <a:pPr marL="457200" lvl="0" indent="-292100" algn="l" rtl="0">
              <a:spcBef>
                <a:spcPts val="0"/>
              </a:spcBef>
              <a:spcAft>
                <a:spcPts val="0"/>
              </a:spcAft>
              <a:buClr>
                <a:srgbClr val="4D4D4D"/>
              </a:buClr>
              <a:buSzPts val="1000"/>
              <a:buChar char="●"/>
            </a:pPr>
            <a:r>
              <a:rPr lang="en" sz="1000" b="1">
                <a:solidFill>
                  <a:srgbClr val="4D4D4D"/>
                </a:solidFill>
              </a:rPr>
              <a:t>(N) value for Social Media Content= 240 participants went to their social media to help their mental health when feeling overwhelmed. </a:t>
            </a:r>
            <a:endParaRPr sz="1000" b="1">
              <a:solidFill>
                <a:srgbClr val="4D4D4D"/>
              </a:solidFill>
            </a:endParaRPr>
          </a:p>
          <a:p>
            <a:pPr marL="457200" lvl="0" indent="-292100" algn="l" rtl="0">
              <a:spcBef>
                <a:spcPts val="0"/>
              </a:spcBef>
              <a:spcAft>
                <a:spcPts val="0"/>
              </a:spcAft>
              <a:buClr>
                <a:srgbClr val="4D4D4D"/>
              </a:buClr>
              <a:buSzPts val="1000"/>
              <a:buChar char="●"/>
            </a:pPr>
            <a:r>
              <a:rPr lang="en" sz="1000" b="1">
                <a:solidFill>
                  <a:srgbClr val="4D4D4D"/>
                </a:solidFill>
              </a:rPr>
              <a:t>Lowest Mean= 3 (0-7 Point Scale) resorted to Friends and the same mean was found for Family members when feeling overwhelmed</a:t>
            </a:r>
            <a:endParaRPr sz="1000" b="1">
              <a:solidFill>
                <a:srgbClr val="4D4D4D"/>
              </a:solidFill>
            </a:endParaRPr>
          </a:p>
          <a:p>
            <a:pPr marL="457200" lvl="0" indent="-292100" algn="l" rtl="0">
              <a:spcBef>
                <a:spcPts val="0"/>
              </a:spcBef>
              <a:spcAft>
                <a:spcPts val="0"/>
              </a:spcAft>
              <a:buClr>
                <a:srgbClr val="4D4D4D"/>
              </a:buClr>
              <a:buSzPts val="1000"/>
              <a:buChar char="●"/>
            </a:pPr>
            <a:r>
              <a:rPr lang="en" sz="1000" b="1">
                <a:solidFill>
                  <a:srgbClr val="4D4D4D"/>
                </a:solidFill>
              </a:rPr>
              <a:t>(N) value for Friends= 37 Participants</a:t>
            </a:r>
            <a:endParaRPr sz="1000" b="1">
              <a:solidFill>
                <a:srgbClr val="4D4D4D"/>
              </a:solidFill>
            </a:endParaRPr>
          </a:p>
          <a:p>
            <a:pPr marL="457200" lvl="0" indent="-292100" algn="l" rtl="0">
              <a:spcBef>
                <a:spcPts val="0"/>
              </a:spcBef>
              <a:spcAft>
                <a:spcPts val="0"/>
              </a:spcAft>
              <a:buClr>
                <a:srgbClr val="4D4D4D"/>
              </a:buClr>
              <a:buSzPts val="1000"/>
              <a:buChar char="●"/>
            </a:pPr>
            <a:r>
              <a:rPr lang="en" sz="1000" b="1">
                <a:solidFill>
                  <a:srgbClr val="4D4D4D"/>
                </a:solidFill>
              </a:rPr>
              <a:t>(N) value for Family= 50 Participants</a:t>
            </a:r>
            <a:endParaRPr sz="1000" b="1">
              <a:solidFill>
                <a:srgbClr val="4D4D4D"/>
              </a:solidFill>
            </a:endParaRPr>
          </a:p>
          <a:p>
            <a:pPr marL="0" lvl="0" indent="0" algn="l" rtl="0">
              <a:spcBef>
                <a:spcPts val="1200"/>
              </a:spcBef>
              <a:spcAft>
                <a:spcPts val="1200"/>
              </a:spcAft>
              <a:buNone/>
            </a:pPr>
            <a:endParaRPr/>
          </a:p>
        </p:txBody>
      </p:sp>
      <p:pic>
        <p:nvPicPr>
          <p:cNvPr id="203" name="Google Shape;203;p34"/>
          <p:cNvPicPr preferRelativeResize="0"/>
          <p:nvPr/>
        </p:nvPicPr>
        <p:blipFill>
          <a:blip r:embed="rId3">
            <a:alphaModFix/>
          </a:blip>
          <a:stretch>
            <a:fillRect/>
          </a:stretch>
        </p:blipFill>
        <p:spPr>
          <a:xfrm>
            <a:off x="4801875" y="1202400"/>
            <a:ext cx="3971099" cy="1369350"/>
          </a:xfrm>
          <a:prstGeom prst="rect">
            <a:avLst/>
          </a:prstGeom>
          <a:noFill/>
          <a:ln>
            <a:noFill/>
          </a:ln>
        </p:spPr>
      </p:pic>
      <p:pic>
        <p:nvPicPr>
          <p:cNvPr id="204" name="Google Shape;204;p34"/>
          <p:cNvPicPr preferRelativeResize="0"/>
          <p:nvPr/>
        </p:nvPicPr>
        <p:blipFill>
          <a:blip r:embed="rId4">
            <a:alphaModFix/>
          </a:blip>
          <a:stretch>
            <a:fillRect/>
          </a:stretch>
        </p:blipFill>
        <p:spPr>
          <a:xfrm>
            <a:off x="4852952" y="2665075"/>
            <a:ext cx="3920023" cy="1369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Religious Involvement During COVID-19</a:t>
            </a:r>
            <a:endParaRPr/>
          </a:p>
        </p:txBody>
      </p:sp>
      <p:pic>
        <p:nvPicPr>
          <p:cNvPr id="210" name="Google Shape;210;p35"/>
          <p:cNvPicPr preferRelativeResize="0"/>
          <p:nvPr/>
        </p:nvPicPr>
        <p:blipFill>
          <a:blip r:embed="rId3">
            <a:alphaModFix/>
          </a:blip>
          <a:stretch>
            <a:fillRect/>
          </a:stretch>
        </p:blipFill>
        <p:spPr>
          <a:xfrm>
            <a:off x="1080000" y="1017725"/>
            <a:ext cx="6984000" cy="3547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Religious Involvement During COVID-19</a:t>
            </a:r>
            <a:endParaRPr/>
          </a:p>
        </p:txBody>
      </p:sp>
      <p:sp>
        <p:nvSpPr>
          <p:cNvPr id="216" name="Google Shape;216;p36"/>
          <p:cNvSpPr txBox="1">
            <a:spLocks noGrp="1"/>
          </p:cNvSpPr>
          <p:nvPr>
            <p:ph type="body" idx="1"/>
          </p:nvPr>
        </p:nvSpPr>
        <p:spPr>
          <a:xfrm>
            <a:off x="4002900" y="1481500"/>
            <a:ext cx="4829400" cy="3113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Living area is a key predictor in religious involvement during COVID-19</a:t>
            </a:r>
            <a:endParaRPr/>
          </a:p>
          <a:p>
            <a:pPr marL="457200" lvl="0" indent="-342900" algn="l" rtl="0">
              <a:spcBef>
                <a:spcPts val="0"/>
              </a:spcBef>
              <a:spcAft>
                <a:spcPts val="0"/>
              </a:spcAft>
              <a:buSzPts val="1800"/>
              <a:buChar char="●"/>
            </a:pPr>
            <a:r>
              <a:rPr lang="en"/>
              <a:t>Urban mean = 3.75 &lt;, compared to Suburban and Rural means = 3.0 &gt;</a:t>
            </a:r>
            <a:endParaRPr/>
          </a:p>
          <a:p>
            <a:pPr marL="914400" lvl="1" indent="-317500" algn="l" rtl="0">
              <a:spcBef>
                <a:spcPts val="0"/>
              </a:spcBef>
              <a:spcAft>
                <a:spcPts val="0"/>
              </a:spcAft>
              <a:buSzPts val="1400"/>
              <a:buChar char="○"/>
            </a:pPr>
            <a:r>
              <a:rPr lang="en"/>
              <a:t>This tells us that those living in urban communities are more likely to practice religion during the pandemic</a:t>
            </a:r>
            <a:endParaRPr/>
          </a:p>
        </p:txBody>
      </p:sp>
      <p:pic>
        <p:nvPicPr>
          <p:cNvPr id="217" name="Google Shape;217;p36"/>
          <p:cNvPicPr preferRelativeResize="0"/>
          <p:nvPr/>
        </p:nvPicPr>
        <p:blipFill>
          <a:blip r:embed="rId3">
            <a:alphaModFix/>
          </a:blip>
          <a:stretch>
            <a:fillRect/>
          </a:stretch>
        </p:blipFill>
        <p:spPr>
          <a:xfrm>
            <a:off x="311700" y="1537750"/>
            <a:ext cx="3114675" cy="23431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Religious Involvement Post COVID-19</a:t>
            </a:r>
            <a:endParaRPr/>
          </a:p>
        </p:txBody>
      </p:sp>
      <p:sp>
        <p:nvSpPr>
          <p:cNvPr id="223" name="Google Shape;223;p37"/>
          <p:cNvSpPr txBox="1">
            <a:spLocks noGrp="1"/>
          </p:cNvSpPr>
          <p:nvPr>
            <p:ph type="body" idx="1"/>
          </p:nvPr>
        </p:nvSpPr>
        <p:spPr>
          <a:xfrm>
            <a:off x="4572000" y="2739550"/>
            <a:ext cx="4418100" cy="2122200"/>
          </a:xfrm>
          <a:prstGeom prst="rect">
            <a:avLst/>
          </a:prstGeom>
        </p:spPr>
        <p:txBody>
          <a:bodyPr spcFirstLastPara="1" wrap="square" lIns="91425" tIns="91425" rIns="91425" bIns="91425" anchor="t" anchorCtr="0">
            <a:normAutofit/>
          </a:bodyPr>
          <a:lstStyle/>
          <a:p>
            <a:pPr marL="457200" lvl="0" indent="-304800" algn="l" rtl="0">
              <a:spcBef>
                <a:spcPts val="0"/>
              </a:spcBef>
              <a:spcAft>
                <a:spcPts val="0"/>
              </a:spcAft>
              <a:buSzPts val="1200"/>
              <a:buChar char="●"/>
            </a:pPr>
            <a:r>
              <a:rPr lang="en" sz="1200"/>
              <a:t>Key takeaways:</a:t>
            </a:r>
            <a:endParaRPr sz="1200"/>
          </a:p>
          <a:p>
            <a:pPr marL="914400" lvl="1" indent="-304800" algn="l" rtl="0">
              <a:spcBef>
                <a:spcPts val="0"/>
              </a:spcBef>
              <a:spcAft>
                <a:spcPts val="0"/>
              </a:spcAft>
              <a:buSzPts val="1200"/>
              <a:buChar char="○"/>
            </a:pPr>
            <a:r>
              <a:rPr lang="en" sz="1200"/>
              <a:t>Those who consider themselves religious and/or spiritual, those who identify as asian, and those living in urban communities are more likely to participate post COVID-19</a:t>
            </a:r>
            <a:endParaRPr sz="1200"/>
          </a:p>
          <a:p>
            <a:pPr marL="914400" lvl="1" indent="-304800" algn="l" rtl="0">
              <a:spcBef>
                <a:spcPts val="0"/>
              </a:spcBef>
              <a:spcAft>
                <a:spcPts val="0"/>
              </a:spcAft>
              <a:buSzPts val="1200"/>
              <a:buChar char="○"/>
            </a:pPr>
            <a:r>
              <a:rPr lang="en" sz="1200"/>
              <a:t>It is our strong suggestion the AoC hold community spiritual events to engage with Chicago’s urban communities</a:t>
            </a:r>
            <a:endParaRPr sz="1200"/>
          </a:p>
        </p:txBody>
      </p:sp>
      <p:graphicFrame>
        <p:nvGraphicFramePr>
          <p:cNvPr id="224" name="Google Shape;224;p37"/>
          <p:cNvGraphicFramePr/>
          <p:nvPr/>
        </p:nvGraphicFramePr>
        <p:xfrm>
          <a:off x="152400" y="1017725"/>
          <a:ext cx="3000000" cy="3000000"/>
        </p:xfrm>
        <a:graphic>
          <a:graphicData uri="http://schemas.openxmlformats.org/drawingml/2006/table">
            <a:tbl>
              <a:tblPr>
                <a:noFill/>
                <a:tableStyleId>{5E31DAB3-033D-40F7-AA81-8DA05F265C86}</a:tableStyleId>
              </a:tblPr>
              <a:tblGrid>
                <a:gridCol w="2487125">
                  <a:extLst>
                    <a:ext uri="{9D8B030D-6E8A-4147-A177-3AD203B41FA5}">
                      <a16:colId xmlns:a16="http://schemas.microsoft.com/office/drawing/2014/main" val="20000"/>
                    </a:ext>
                  </a:extLst>
                </a:gridCol>
                <a:gridCol w="601475">
                  <a:extLst>
                    <a:ext uri="{9D8B030D-6E8A-4147-A177-3AD203B41FA5}">
                      <a16:colId xmlns:a16="http://schemas.microsoft.com/office/drawing/2014/main" val="20001"/>
                    </a:ext>
                  </a:extLst>
                </a:gridCol>
                <a:gridCol w="601475">
                  <a:extLst>
                    <a:ext uri="{9D8B030D-6E8A-4147-A177-3AD203B41FA5}">
                      <a16:colId xmlns:a16="http://schemas.microsoft.com/office/drawing/2014/main" val="20002"/>
                    </a:ext>
                  </a:extLst>
                </a:gridCol>
                <a:gridCol w="552700">
                  <a:extLst>
                    <a:ext uri="{9D8B030D-6E8A-4147-A177-3AD203B41FA5}">
                      <a16:colId xmlns:a16="http://schemas.microsoft.com/office/drawing/2014/main" val="20003"/>
                    </a:ext>
                  </a:extLst>
                </a:gridCol>
              </a:tblGrid>
              <a:tr h="259850">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Predictors</a:t>
                      </a:r>
                      <a:endParaRPr sz="1100" b="1">
                        <a:latin typeface="Times New Roman"/>
                        <a:ea typeface="Times New Roman"/>
                        <a:cs typeface="Times New Roman"/>
                        <a:sym typeface="Times New Roman"/>
                      </a:endParaRPr>
                    </a:p>
                  </a:txBody>
                  <a:tcPr marL="68575" marR="68575" marT="91425" marB="91425">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i="1">
                          <a:latin typeface="Times New Roman"/>
                          <a:ea typeface="Times New Roman"/>
                          <a:cs typeface="Times New Roman"/>
                          <a:sym typeface="Times New Roman"/>
                        </a:rPr>
                        <a:t>F</a:t>
                      </a:r>
                      <a:endParaRPr sz="1100" b="1" i="1">
                        <a:latin typeface="Times New Roman"/>
                        <a:ea typeface="Times New Roman"/>
                        <a:cs typeface="Times New Roman"/>
                        <a:sym typeface="Times New Roman"/>
                      </a:endParaRPr>
                    </a:p>
                  </a:txBody>
                  <a:tcPr marL="68575" marR="68575" marT="91425" marB="91425">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i="1">
                          <a:latin typeface="Times New Roman"/>
                          <a:ea typeface="Times New Roman"/>
                          <a:cs typeface="Times New Roman"/>
                          <a:sym typeface="Times New Roman"/>
                        </a:rPr>
                        <a:t>p</a:t>
                      </a:r>
                      <a:endParaRPr sz="1100" b="1" i="1">
                        <a:latin typeface="Times New Roman"/>
                        <a:ea typeface="Times New Roman"/>
                        <a:cs typeface="Times New Roman"/>
                        <a:sym typeface="Times New Roman"/>
                      </a:endParaRPr>
                    </a:p>
                  </a:txBody>
                  <a:tcPr marL="68575" marR="68575" marT="91425" marB="91425">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i="1">
                          <a:latin typeface="Times New Roman"/>
                          <a:ea typeface="Times New Roman"/>
                          <a:cs typeface="Times New Roman"/>
                          <a:sym typeface="Times New Roman"/>
                        </a:rPr>
                        <a:t>η</a:t>
                      </a:r>
                      <a:r>
                        <a:rPr lang="en" sz="1100" b="1" baseline="30000">
                          <a:latin typeface="Times New Roman"/>
                          <a:ea typeface="Times New Roman"/>
                          <a:cs typeface="Times New Roman"/>
                          <a:sym typeface="Times New Roman"/>
                        </a:rPr>
                        <a:t>2</a:t>
                      </a:r>
                      <a:r>
                        <a:rPr lang="en" sz="1100" b="1" baseline="-25000">
                          <a:latin typeface="Times New Roman"/>
                          <a:ea typeface="Times New Roman"/>
                          <a:cs typeface="Times New Roman"/>
                          <a:sym typeface="Times New Roman"/>
                        </a:rPr>
                        <a:t>p</a:t>
                      </a:r>
                      <a:endParaRPr sz="1100" b="1" baseline="-25000">
                        <a:latin typeface="Times New Roman"/>
                        <a:ea typeface="Times New Roman"/>
                        <a:cs typeface="Times New Roman"/>
                        <a:sym typeface="Times New Roman"/>
                      </a:endParaRPr>
                    </a:p>
                  </a:txBody>
                  <a:tcPr marL="68575" marR="68575" marT="91425" marB="91425">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59850">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Are You Religious</a:t>
                      </a:r>
                      <a:endParaRPr sz="1100">
                        <a:latin typeface="Times New Roman"/>
                        <a:ea typeface="Times New Roman"/>
                        <a:cs typeface="Times New Roman"/>
                        <a:sym typeface="Times New Roman"/>
                      </a:endParaRPr>
                    </a:p>
                  </a:txBody>
                  <a:tcPr marL="68575" marR="68575" marT="91425" marB="91425">
                    <a:lnT w="12650" cap="flat" cmpd="sng">
                      <a:solidFill>
                        <a:srgbClr val="000000"/>
                      </a:solidFill>
                      <a:prstDash val="solid"/>
                      <a:round/>
                      <a:headEnd type="none" w="sm" len="sm"/>
                      <a:tailEnd type="none" w="sm" len="sm"/>
                    </a:lnT>
                  </a:tcPr>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23.71</a:t>
                      </a:r>
                      <a:endParaRPr sz="1100">
                        <a:latin typeface="Times New Roman"/>
                        <a:ea typeface="Times New Roman"/>
                        <a:cs typeface="Times New Roman"/>
                        <a:sym typeface="Times New Roman"/>
                      </a:endParaRPr>
                    </a:p>
                  </a:txBody>
                  <a:tcPr marL="68575" marR="68575" marT="91425" marB="91425">
                    <a:lnT w="12650" cap="flat" cmpd="sng">
                      <a:solidFill>
                        <a:srgbClr val="000000"/>
                      </a:solidFill>
                      <a:prstDash val="solid"/>
                      <a:round/>
                      <a:headEnd type="none" w="sm" len="sm"/>
                      <a:tailEnd type="none" w="sm" len="sm"/>
                    </a:lnT>
                  </a:tcPr>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.000</a:t>
                      </a:r>
                      <a:endParaRPr sz="1100">
                        <a:latin typeface="Times New Roman"/>
                        <a:ea typeface="Times New Roman"/>
                        <a:cs typeface="Times New Roman"/>
                        <a:sym typeface="Times New Roman"/>
                      </a:endParaRPr>
                    </a:p>
                  </a:txBody>
                  <a:tcPr marL="68575" marR="68575" marT="91425" marB="91425">
                    <a:lnT w="12650" cap="flat" cmpd="sng">
                      <a:solidFill>
                        <a:srgbClr val="000000"/>
                      </a:solidFill>
                      <a:prstDash val="solid"/>
                      <a:round/>
                      <a:headEnd type="none" w="sm" len="sm"/>
                      <a:tailEnd type="none" w="sm" len="sm"/>
                    </a:lnT>
                  </a:tcPr>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.052</a:t>
                      </a:r>
                      <a:endParaRPr sz="1100">
                        <a:latin typeface="Times New Roman"/>
                        <a:ea typeface="Times New Roman"/>
                        <a:cs typeface="Times New Roman"/>
                        <a:sym typeface="Times New Roman"/>
                      </a:endParaRPr>
                    </a:p>
                  </a:txBody>
                  <a:tcPr marL="68575" marR="68575" marT="91425" marB="91425">
                    <a:lnT w="1265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259850">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Are You Spiritual</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9.97</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.002</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.023</a:t>
                      </a:r>
                      <a:endParaRPr sz="1100">
                        <a:latin typeface="Times New Roman"/>
                        <a:ea typeface="Times New Roman"/>
                        <a:cs typeface="Times New Roman"/>
                        <a:sym typeface="Times New Roman"/>
                      </a:endParaRPr>
                    </a:p>
                  </a:txBody>
                  <a:tcPr marL="68575" marR="68575" marT="91425" marB="91425"/>
                </a:tc>
                <a:extLst>
                  <a:ext uri="{0D108BD9-81ED-4DB2-BD59-A6C34878D82A}">
                    <a16:rowId xmlns:a16="http://schemas.microsoft.com/office/drawing/2014/main" val="10002"/>
                  </a:ext>
                </a:extLst>
              </a:tr>
              <a:tr h="259850">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Religion Affiliation=Catholicism</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26.36</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.000</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.058</a:t>
                      </a:r>
                      <a:endParaRPr sz="1100">
                        <a:latin typeface="Times New Roman"/>
                        <a:ea typeface="Times New Roman"/>
                        <a:cs typeface="Times New Roman"/>
                        <a:sym typeface="Times New Roman"/>
                      </a:endParaRPr>
                    </a:p>
                  </a:txBody>
                  <a:tcPr marL="68575" marR="68575" marT="91425" marB="91425"/>
                </a:tc>
                <a:extLst>
                  <a:ext uri="{0D108BD9-81ED-4DB2-BD59-A6C34878D82A}">
                    <a16:rowId xmlns:a16="http://schemas.microsoft.com/office/drawing/2014/main" val="10003"/>
                  </a:ext>
                </a:extLst>
              </a:tr>
              <a:tr h="259850">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Religion Affiliation=Other Christian</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35.88</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.000</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.077</a:t>
                      </a:r>
                      <a:endParaRPr sz="1100">
                        <a:latin typeface="Times New Roman"/>
                        <a:ea typeface="Times New Roman"/>
                        <a:cs typeface="Times New Roman"/>
                        <a:sym typeface="Times New Roman"/>
                      </a:endParaRPr>
                    </a:p>
                  </a:txBody>
                  <a:tcPr marL="68575" marR="68575" marT="91425" marB="91425"/>
                </a:tc>
                <a:extLst>
                  <a:ext uri="{0D108BD9-81ED-4DB2-BD59-A6C34878D82A}">
                    <a16:rowId xmlns:a16="http://schemas.microsoft.com/office/drawing/2014/main" val="10004"/>
                  </a:ext>
                </a:extLst>
              </a:tr>
              <a:tr h="259850">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Religion Affiliation=Judaism</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15.60</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.000</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.035</a:t>
                      </a:r>
                      <a:endParaRPr sz="1100">
                        <a:latin typeface="Times New Roman"/>
                        <a:ea typeface="Times New Roman"/>
                        <a:cs typeface="Times New Roman"/>
                        <a:sym typeface="Times New Roman"/>
                      </a:endParaRPr>
                    </a:p>
                  </a:txBody>
                  <a:tcPr marL="68575" marR="68575" marT="91425" marB="91425"/>
                </a:tc>
                <a:extLst>
                  <a:ext uri="{0D108BD9-81ED-4DB2-BD59-A6C34878D82A}">
                    <a16:rowId xmlns:a16="http://schemas.microsoft.com/office/drawing/2014/main" val="10005"/>
                  </a:ext>
                </a:extLst>
              </a:tr>
              <a:tr h="259850">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Religion Affiliation=Islam</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6.51</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.011</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.015</a:t>
                      </a:r>
                      <a:endParaRPr sz="1100">
                        <a:latin typeface="Times New Roman"/>
                        <a:ea typeface="Times New Roman"/>
                        <a:cs typeface="Times New Roman"/>
                        <a:sym typeface="Times New Roman"/>
                      </a:endParaRPr>
                    </a:p>
                  </a:txBody>
                  <a:tcPr marL="68575" marR="68575" marT="91425" marB="91425"/>
                </a:tc>
                <a:extLst>
                  <a:ext uri="{0D108BD9-81ED-4DB2-BD59-A6C34878D82A}">
                    <a16:rowId xmlns:a16="http://schemas.microsoft.com/office/drawing/2014/main" val="10006"/>
                  </a:ext>
                </a:extLst>
              </a:tr>
              <a:tr h="259850">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Religion Affiliation=Other World Religion</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4.86</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.028</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.011</a:t>
                      </a:r>
                      <a:endParaRPr sz="1100">
                        <a:latin typeface="Times New Roman"/>
                        <a:ea typeface="Times New Roman"/>
                        <a:cs typeface="Times New Roman"/>
                        <a:sym typeface="Times New Roman"/>
                      </a:endParaRPr>
                    </a:p>
                  </a:txBody>
                  <a:tcPr marL="68575" marR="68575" marT="91425" marB="91425"/>
                </a:tc>
                <a:extLst>
                  <a:ext uri="{0D108BD9-81ED-4DB2-BD59-A6C34878D82A}">
                    <a16:rowId xmlns:a16="http://schemas.microsoft.com/office/drawing/2014/main" val="10007"/>
                  </a:ext>
                </a:extLst>
              </a:tr>
              <a:tr h="259850">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Ethnicity=Asian</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4.74</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.030</a:t>
                      </a:r>
                      <a:endParaRPr sz="1100">
                        <a:latin typeface="Times New Roman"/>
                        <a:ea typeface="Times New Roman"/>
                        <a:cs typeface="Times New Roman"/>
                        <a:sym typeface="Times New Roman"/>
                      </a:endParaRPr>
                    </a:p>
                  </a:txBody>
                  <a:tcPr marL="68575" marR="68575" marT="91425" marB="91425"/>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.011</a:t>
                      </a:r>
                      <a:endParaRPr sz="1100">
                        <a:latin typeface="Times New Roman"/>
                        <a:ea typeface="Times New Roman"/>
                        <a:cs typeface="Times New Roman"/>
                        <a:sym typeface="Times New Roman"/>
                      </a:endParaRPr>
                    </a:p>
                  </a:txBody>
                  <a:tcPr marL="68575" marR="68575" marT="91425" marB="91425"/>
                </a:tc>
                <a:extLst>
                  <a:ext uri="{0D108BD9-81ED-4DB2-BD59-A6C34878D82A}">
                    <a16:rowId xmlns:a16="http://schemas.microsoft.com/office/drawing/2014/main" val="10008"/>
                  </a:ext>
                </a:extLst>
              </a:tr>
              <a:tr h="259850">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Living Area=Urban</a:t>
                      </a:r>
                      <a:endParaRPr sz="1100">
                        <a:latin typeface="Times New Roman"/>
                        <a:ea typeface="Times New Roman"/>
                        <a:cs typeface="Times New Roman"/>
                        <a:sym typeface="Times New Roman"/>
                      </a:endParaRPr>
                    </a:p>
                  </a:txBody>
                  <a:tcPr marL="68575" marR="68575" marT="91425" marB="91425">
                    <a:lnB w="12650" cap="flat" cmpd="sng">
                      <a:solidFill>
                        <a:srgbClr val="000000"/>
                      </a:solidFill>
                      <a:prstDash val="solid"/>
                      <a:round/>
                      <a:headEnd type="none" w="sm" len="sm"/>
                      <a:tailEnd type="none" w="sm" len="sm"/>
                    </a:lnB>
                  </a:tcPr>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5.06</a:t>
                      </a:r>
                      <a:endParaRPr sz="1100">
                        <a:latin typeface="Times New Roman"/>
                        <a:ea typeface="Times New Roman"/>
                        <a:cs typeface="Times New Roman"/>
                        <a:sym typeface="Times New Roman"/>
                      </a:endParaRPr>
                    </a:p>
                  </a:txBody>
                  <a:tcPr marL="68575" marR="68575" marT="91425" marB="91425">
                    <a:lnB w="12650" cap="flat" cmpd="sng">
                      <a:solidFill>
                        <a:srgbClr val="000000"/>
                      </a:solidFill>
                      <a:prstDash val="solid"/>
                      <a:round/>
                      <a:headEnd type="none" w="sm" len="sm"/>
                      <a:tailEnd type="none" w="sm" len="sm"/>
                    </a:lnB>
                  </a:tcPr>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.025</a:t>
                      </a:r>
                      <a:endParaRPr sz="1100">
                        <a:latin typeface="Times New Roman"/>
                        <a:ea typeface="Times New Roman"/>
                        <a:cs typeface="Times New Roman"/>
                        <a:sym typeface="Times New Roman"/>
                      </a:endParaRPr>
                    </a:p>
                  </a:txBody>
                  <a:tcPr marL="68575" marR="68575" marT="91425" marB="91425">
                    <a:lnB w="12650" cap="flat" cmpd="sng">
                      <a:solidFill>
                        <a:srgbClr val="000000"/>
                      </a:solidFill>
                      <a:prstDash val="solid"/>
                      <a:round/>
                      <a:headEnd type="none" w="sm" len="sm"/>
                      <a:tailEnd type="none" w="sm" len="sm"/>
                    </a:lnB>
                  </a:tcPr>
                </a:tc>
                <a:tc>
                  <a:txBody>
                    <a:bodyPr/>
                    <a:lstStyle/>
                    <a:p>
                      <a:pPr marL="0" marR="127000" lvl="0" indent="0" algn="r" rtl="0">
                        <a:lnSpc>
                          <a:spcPct val="115000"/>
                        </a:lnSpc>
                        <a:spcBef>
                          <a:spcPts val="0"/>
                        </a:spcBef>
                        <a:spcAft>
                          <a:spcPts val="0"/>
                        </a:spcAft>
                        <a:buNone/>
                      </a:pPr>
                      <a:r>
                        <a:rPr lang="en" sz="1100">
                          <a:latin typeface="Times New Roman"/>
                          <a:ea typeface="Times New Roman"/>
                          <a:cs typeface="Times New Roman"/>
                          <a:sym typeface="Times New Roman"/>
                        </a:rPr>
                        <a:t>.012</a:t>
                      </a:r>
                      <a:endParaRPr sz="1100">
                        <a:latin typeface="Times New Roman"/>
                        <a:ea typeface="Times New Roman"/>
                        <a:cs typeface="Times New Roman"/>
                        <a:sym typeface="Times New Roman"/>
                      </a:endParaRPr>
                    </a:p>
                  </a:txBody>
                  <a:tcPr marL="68575" marR="68575" marT="91425" marB="91425">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225" name="Google Shape;225;p37"/>
          <p:cNvSpPr txBox="1"/>
          <p:nvPr/>
        </p:nvSpPr>
        <p:spPr>
          <a:xfrm>
            <a:off x="4572000" y="370775"/>
            <a:ext cx="2482200" cy="251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2400"/>
              </a:spcBef>
              <a:spcAft>
                <a:spcPts val="0"/>
              </a:spcAft>
              <a:buNone/>
            </a:pPr>
            <a:r>
              <a:rPr lang="en" sz="1200" b="1">
                <a:latin typeface="Times New Roman"/>
                <a:ea typeface="Times New Roman"/>
                <a:cs typeface="Times New Roman"/>
                <a:sym typeface="Times New Roman"/>
              </a:rPr>
              <a:t>Table 6. </a:t>
            </a:r>
            <a:r>
              <a:rPr lang="en" sz="1200">
                <a:latin typeface="Times New Roman"/>
                <a:ea typeface="Times New Roman"/>
                <a:cs typeface="Times New Roman"/>
                <a:sym typeface="Times New Roman"/>
              </a:rPr>
              <a:t>ANCOVA results about religion participation intention after COVID-19 across groups of participants (only showing significant predictors)</a:t>
            </a:r>
            <a:endParaRPr sz="1200">
              <a:latin typeface="Times New Roman"/>
              <a:ea typeface="Times New Roman"/>
              <a:cs typeface="Times New Roman"/>
              <a:sym typeface="Times New Roman"/>
            </a:endParaRPr>
          </a:p>
          <a:p>
            <a:pPr marL="0" lvl="0" indent="0" algn="l" rtl="0">
              <a:lnSpc>
                <a:spcPct val="106999"/>
              </a:lnSpc>
              <a:spcBef>
                <a:spcPts val="1200"/>
              </a:spcBef>
              <a:spcAft>
                <a:spcPts val="0"/>
              </a:spcAft>
              <a:buNone/>
            </a:pPr>
            <a:r>
              <a:rPr lang="en" sz="1200" i="1">
                <a:solidFill>
                  <a:srgbClr val="FFFFFF"/>
                </a:solidFill>
                <a:latin typeface="Times New Roman"/>
                <a:ea typeface="Times New Roman"/>
                <a:cs typeface="Times New Roman"/>
                <a:sym typeface="Times New Roman"/>
              </a:rPr>
              <a:t>Note</a:t>
            </a:r>
            <a:r>
              <a:rPr lang="en" sz="1200">
                <a:latin typeface="Times New Roman"/>
                <a:ea typeface="Times New Roman"/>
                <a:cs typeface="Times New Roman"/>
                <a:sym typeface="Times New Roman"/>
              </a:rPr>
              <a:t>. </a:t>
            </a:r>
            <a:r>
              <a:rPr lang="en" sz="1200" i="1">
                <a:latin typeface="Times New Roman"/>
                <a:ea typeface="Times New Roman"/>
                <a:cs typeface="Times New Roman"/>
                <a:sym typeface="Times New Roman"/>
              </a:rPr>
              <a:t>R</a:t>
            </a:r>
            <a:r>
              <a:rPr lang="en" sz="1200" baseline="30000">
                <a:latin typeface="Times New Roman"/>
                <a:ea typeface="Times New Roman"/>
                <a:cs typeface="Times New Roman"/>
                <a:sym typeface="Times New Roman"/>
              </a:rPr>
              <a:t>2</a:t>
            </a:r>
            <a:r>
              <a:rPr lang="en" sz="1200">
                <a:latin typeface="Times New Roman"/>
                <a:ea typeface="Times New Roman"/>
                <a:cs typeface="Times New Roman"/>
                <a:sym typeface="Times New Roman"/>
              </a:rPr>
              <a:t> = .65, adjusted </a:t>
            </a:r>
            <a:r>
              <a:rPr lang="en" sz="1200" i="1">
                <a:latin typeface="Times New Roman"/>
                <a:ea typeface="Times New Roman"/>
                <a:cs typeface="Times New Roman"/>
                <a:sym typeface="Times New Roman"/>
              </a:rPr>
              <a:t>R</a:t>
            </a:r>
            <a:r>
              <a:rPr lang="en" sz="1200" baseline="30000">
                <a:latin typeface="Times New Roman"/>
                <a:ea typeface="Times New Roman"/>
                <a:cs typeface="Times New Roman"/>
                <a:sym typeface="Times New Roman"/>
              </a:rPr>
              <a:t>2 </a:t>
            </a:r>
            <a:r>
              <a:rPr lang="en" sz="1200">
                <a:latin typeface="Times New Roman"/>
                <a:ea typeface="Times New Roman"/>
                <a:cs typeface="Times New Roman"/>
                <a:sym typeface="Times New Roman"/>
              </a:rPr>
              <a:t>= .57.</a:t>
            </a:r>
            <a:endParaRPr sz="1200">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Business Strategy:</a:t>
            </a:r>
            <a:endParaRPr/>
          </a:p>
        </p:txBody>
      </p:sp>
      <p:sp>
        <p:nvSpPr>
          <p:cNvPr id="231" name="Google Shape;231;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Lack of trust - gain trust</a:t>
            </a:r>
            <a:endParaRPr/>
          </a:p>
          <a:p>
            <a:pPr marL="457200" lvl="0" indent="-342900" algn="l" rtl="0">
              <a:spcBef>
                <a:spcPts val="0"/>
              </a:spcBef>
              <a:spcAft>
                <a:spcPts val="0"/>
              </a:spcAft>
              <a:buSzPts val="1800"/>
              <a:buChar char="●"/>
            </a:pPr>
            <a:r>
              <a:rPr lang="en"/>
              <a:t>Community outreach and partnerships with strategic organizations</a:t>
            </a:r>
            <a:endParaRPr/>
          </a:p>
          <a:p>
            <a:pPr marL="914400" lvl="1" indent="-317500" algn="l" rtl="0">
              <a:spcBef>
                <a:spcPts val="0"/>
              </a:spcBef>
              <a:spcAft>
                <a:spcPts val="0"/>
              </a:spcAft>
              <a:buSzPts val="1400"/>
              <a:buChar char="○"/>
            </a:pPr>
            <a:r>
              <a:rPr lang="en"/>
              <a:t>Homeless shelters</a:t>
            </a:r>
            <a:endParaRPr/>
          </a:p>
          <a:p>
            <a:pPr marL="914400" lvl="1" indent="-317500" algn="l" rtl="0">
              <a:spcBef>
                <a:spcPts val="0"/>
              </a:spcBef>
              <a:spcAft>
                <a:spcPts val="0"/>
              </a:spcAft>
              <a:buSzPts val="1400"/>
              <a:buChar char="○"/>
            </a:pPr>
            <a:r>
              <a:rPr lang="en"/>
              <a:t>LQBTQ+ organizations</a:t>
            </a:r>
            <a:endParaRPr/>
          </a:p>
          <a:p>
            <a:pPr marL="914400" lvl="1" indent="-317500" algn="l" rtl="0">
              <a:spcBef>
                <a:spcPts val="0"/>
              </a:spcBef>
              <a:spcAft>
                <a:spcPts val="0"/>
              </a:spcAft>
              <a:buSzPts val="1400"/>
              <a:buChar char="○"/>
            </a:pPr>
            <a:r>
              <a:rPr lang="en"/>
              <a:t>Women’s Centers</a:t>
            </a:r>
            <a:endParaRPr/>
          </a:p>
          <a:p>
            <a:pPr marL="914400" lvl="1" indent="-317500" algn="l" rtl="0">
              <a:spcBef>
                <a:spcPts val="0"/>
              </a:spcBef>
              <a:spcAft>
                <a:spcPts val="0"/>
              </a:spcAft>
              <a:buSzPts val="1400"/>
              <a:buChar char="○"/>
            </a:pPr>
            <a:r>
              <a:rPr lang="en"/>
              <a:t>Food banks</a:t>
            </a:r>
            <a:endParaRPr/>
          </a:p>
          <a:p>
            <a:pPr marL="457200" lvl="0" indent="-342900" algn="l" rtl="0">
              <a:spcBef>
                <a:spcPts val="0"/>
              </a:spcBef>
              <a:spcAft>
                <a:spcPts val="0"/>
              </a:spcAft>
              <a:buSzPts val="1800"/>
              <a:buChar char="●"/>
            </a:pPr>
            <a:r>
              <a:rPr lang="en"/>
              <a:t>Create and execute an authentic mission that resonates with young adults</a:t>
            </a:r>
            <a:endParaRPr/>
          </a:p>
          <a:p>
            <a:pPr marL="457200" lvl="0" indent="-342900" algn="l" rtl="0">
              <a:spcBef>
                <a:spcPts val="0"/>
              </a:spcBef>
              <a:spcAft>
                <a:spcPts val="0"/>
              </a:spcAft>
              <a:buSzPts val="1800"/>
              <a:buChar char="●"/>
            </a:pPr>
            <a:r>
              <a:rPr lang="en"/>
              <a:t>Re-engage young adults by partnering with organizations that are important to them</a:t>
            </a:r>
            <a:endParaRPr/>
          </a:p>
          <a:p>
            <a:pPr marL="457200" lvl="0" indent="-342900" algn="l" rtl="0">
              <a:spcBef>
                <a:spcPts val="0"/>
              </a:spcBef>
              <a:spcAft>
                <a:spcPts val="0"/>
              </a:spcAft>
              <a:buSzPts val="1800"/>
              <a:buChar char="●"/>
            </a:pPr>
            <a:r>
              <a:rPr lang="en"/>
              <a:t>Importance of authenticity</a:t>
            </a:r>
            <a:endParaRPr/>
          </a:p>
          <a:p>
            <a:pPr marL="0" lvl="0" indent="0" algn="l" rtl="0">
              <a:spcBef>
                <a:spcPts val="1200"/>
              </a:spcBef>
              <a:spcAft>
                <a:spcPts val="12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Limitations in study	</a:t>
            </a:r>
            <a:endParaRPr/>
          </a:p>
        </p:txBody>
      </p:sp>
      <p:sp>
        <p:nvSpPr>
          <p:cNvPr id="237" name="Google Shape;237;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Char char="●"/>
            </a:pPr>
            <a:r>
              <a:rPr lang="en"/>
              <a:t>In our study we had to rely on the workers at Amazon to make sure our study was conducted the way we wanted it to be.</a:t>
            </a:r>
            <a:endParaRPr/>
          </a:p>
          <a:p>
            <a:pPr marL="457200" lvl="0" indent="-342900" algn="l" rtl="0">
              <a:spcBef>
                <a:spcPts val="0"/>
              </a:spcBef>
              <a:spcAft>
                <a:spcPts val="0"/>
              </a:spcAft>
              <a:buSzPts val="1800"/>
              <a:buChar char="●"/>
            </a:pPr>
            <a:r>
              <a:rPr lang="en"/>
              <a:t>Participants were self picked, where they were able to choose whether they wanted to participate in our study so it was not a true random set of test subjects.</a:t>
            </a:r>
            <a:endParaRPr/>
          </a:p>
          <a:p>
            <a:pPr marL="457200" lvl="0" indent="-342900" algn="l" rtl="0">
              <a:spcBef>
                <a:spcPts val="0"/>
              </a:spcBef>
              <a:spcAft>
                <a:spcPts val="0"/>
              </a:spcAft>
              <a:buSzPts val="1800"/>
              <a:buChar char="●"/>
            </a:pPr>
            <a:r>
              <a:rPr lang="en"/>
              <a:t>563 participants on a national level. We can always benefit from a larger number of respondents</a:t>
            </a:r>
            <a:endParaRPr/>
          </a:p>
          <a:p>
            <a:pPr marL="457200" lvl="0" indent="-342900" algn="l" rtl="0">
              <a:spcBef>
                <a:spcPts val="0"/>
              </a:spcBef>
              <a:spcAft>
                <a:spcPts val="0"/>
              </a:spcAft>
              <a:buSzPts val="1800"/>
              <a:buChar char="●"/>
            </a:pPr>
            <a:r>
              <a:rPr lang="en"/>
              <a:t>Survey was conducted during abnormal times of a global pandemic where situations are completely different if this study were conducted a year ago. </a:t>
            </a:r>
            <a:endParaRPr/>
          </a:p>
          <a:p>
            <a:pPr marL="457200" lvl="0" indent="-342900" algn="l" rtl="0">
              <a:spcBef>
                <a:spcPts val="0"/>
              </a:spcBef>
              <a:spcAft>
                <a:spcPts val="0"/>
              </a:spcAft>
              <a:buSzPts val="1800"/>
              <a:buChar char="●"/>
            </a:pPr>
            <a:r>
              <a:rPr lang="en"/>
              <a:t>Our survey tested mainly for quantitative data. We may have the answers to our questions but due to a large sample size it was not sufficient enough to get the “Why” questions answered.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 </a:t>
            </a:r>
            <a:endParaRPr/>
          </a:p>
        </p:txBody>
      </p:sp>
      <p:sp>
        <p:nvSpPr>
          <p:cNvPr id="243" name="Google Shape;243;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30200" algn="l" rtl="0">
              <a:spcBef>
                <a:spcPts val="0"/>
              </a:spcBef>
              <a:spcAft>
                <a:spcPts val="0"/>
              </a:spcAft>
              <a:buClr>
                <a:schemeClr val="dk1"/>
              </a:buClr>
              <a:buSzPts val="1600"/>
              <a:buChar char="●"/>
            </a:pPr>
            <a:r>
              <a:rPr lang="en" sz="1600">
                <a:solidFill>
                  <a:schemeClr val="dk1"/>
                </a:solidFill>
                <a:highlight>
                  <a:srgbClr val="FFFFFF"/>
                </a:highlight>
              </a:rPr>
              <a:t>Ultimately, our survey seeked to uncover which, if any, political/spiritual stances millennials seem to disagree with the Catholic church on, as well as which perceptions (faith being “uncool”, stagnation, lack of community reach, etc.) are driving a wedge between the church and millennials. </a:t>
            </a:r>
            <a:endParaRPr sz="1600">
              <a:solidFill>
                <a:schemeClr val="dk1"/>
              </a:solidFill>
              <a:highlight>
                <a:srgbClr val="FFFFFF"/>
              </a:highlight>
            </a:endParaRPr>
          </a:p>
          <a:p>
            <a:pPr marL="457200" lvl="0" indent="-330200" algn="l" rtl="0">
              <a:spcBef>
                <a:spcPts val="0"/>
              </a:spcBef>
              <a:spcAft>
                <a:spcPts val="0"/>
              </a:spcAft>
              <a:buClr>
                <a:schemeClr val="dk1"/>
              </a:buClr>
              <a:buSzPts val="1600"/>
              <a:buChar char="●"/>
            </a:pPr>
            <a:r>
              <a:rPr lang="en" sz="1600">
                <a:solidFill>
                  <a:schemeClr val="dk1"/>
                </a:solidFill>
                <a:highlight>
                  <a:srgbClr val="FFFFFF"/>
                </a:highlight>
              </a:rPr>
              <a:t>Also, we  learned what sort of attractions (spiritual growth, sense of community, service of others, etc.) would be most effective at enticing millennials to engage with the church. </a:t>
            </a:r>
            <a:endParaRPr sz="1600">
              <a:solidFill>
                <a:schemeClr val="dk1"/>
              </a:solidFill>
              <a:highlight>
                <a:srgbClr val="FFFFFF"/>
              </a:highlight>
            </a:endParaRPr>
          </a:p>
          <a:p>
            <a:pPr marL="457200" lvl="0" indent="-330200" algn="l" rtl="0">
              <a:spcBef>
                <a:spcPts val="0"/>
              </a:spcBef>
              <a:spcAft>
                <a:spcPts val="0"/>
              </a:spcAft>
              <a:buClr>
                <a:schemeClr val="dk1"/>
              </a:buClr>
              <a:buSzPts val="1600"/>
              <a:buChar char="●"/>
            </a:pPr>
            <a:r>
              <a:rPr lang="en" sz="1600">
                <a:solidFill>
                  <a:schemeClr val="dk1"/>
                </a:solidFill>
                <a:highlight>
                  <a:srgbClr val="FFFFFF"/>
                </a:highlight>
              </a:rPr>
              <a:t>Through our findings we concluded that the Catholic church has some trust issues to absolve. </a:t>
            </a:r>
            <a:endParaRPr sz="1600">
              <a:solidFill>
                <a:schemeClr val="dk1"/>
              </a:solidFill>
              <a:highlight>
                <a:srgbClr val="FFFFFF"/>
              </a:highlight>
            </a:endParaRPr>
          </a:p>
          <a:p>
            <a:pPr marL="457200" lvl="0" indent="-330200" algn="l" rtl="0">
              <a:spcBef>
                <a:spcPts val="0"/>
              </a:spcBef>
              <a:spcAft>
                <a:spcPts val="0"/>
              </a:spcAft>
              <a:buClr>
                <a:schemeClr val="dk1"/>
              </a:buClr>
              <a:buSzPts val="1600"/>
              <a:buChar char="●"/>
            </a:pPr>
            <a:r>
              <a:rPr lang="en" sz="1600">
                <a:solidFill>
                  <a:schemeClr val="dk1"/>
                </a:solidFill>
                <a:highlight>
                  <a:srgbClr val="FFFFFF"/>
                </a:highlight>
              </a:rPr>
              <a:t>In order to fix these issues the AOC will need to create more outlets so that they can spread the word of the lord and also be able to show the people that the Catholic church can be trusted.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223952" y="186450"/>
            <a:ext cx="6849600" cy="845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4500">
                <a:solidFill>
                  <a:schemeClr val="accent5"/>
                </a:solidFill>
              </a:rPr>
              <a:t>Methods</a:t>
            </a:r>
            <a:endParaRPr sz="4500">
              <a:solidFill>
                <a:schemeClr val="accent5"/>
              </a:solidFill>
            </a:endParaRPr>
          </a:p>
        </p:txBody>
      </p:sp>
      <p:sp>
        <p:nvSpPr>
          <p:cNvPr id="67" name="Google Shape;67;p15"/>
          <p:cNvSpPr txBox="1"/>
          <p:nvPr/>
        </p:nvSpPr>
        <p:spPr>
          <a:xfrm>
            <a:off x="223950" y="1031550"/>
            <a:ext cx="6630300" cy="34650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44 Question survey</a:t>
            </a:r>
            <a:endParaRPr sz="1700"/>
          </a:p>
          <a:p>
            <a:pPr marL="914400" lvl="1" indent="-336550" algn="l" rtl="0">
              <a:spcBef>
                <a:spcPts val="0"/>
              </a:spcBef>
              <a:spcAft>
                <a:spcPts val="0"/>
              </a:spcAft>
              <a:buSzPts val="1700"/>
              <a:buChar char="○"/>
            </a:pPr>
            <a:r>
              <a:rPr lang="en" sz="1700"/>
              <a:t>Subcategories:</a:t>
            </a:r>
            <a:endParaRPr sz="1700"/>
          </a:p>
          <a:p>
            <a:pPr marL="1371600" lvl="2" indent="-336550" algn="l" rtl="0">
              <a:spcBef>
                <a:spcPts val="0"/>
              </a:spcBef>
              <a:spcAft>
                <a:spcPts val="0"/>
              </a:spcAft>
              <a:buSzPts val="1700"/>
              <a:buChar char="■"/>
            </a:pPr>
            <a:r>
              <a:rPr lang="en" sz="1700"/>
              <a:t>Demographics</a:t>
            </a:r>
            <a:endParaRPr sz="1700"/>
          </a:p>
          <a:p>
            <a:pPr marL="1371600" lvl="2" indent="-336550" algn="l" rtl="0">
              <a:spcBef>
                <a:spcPts val="0"/>
              </a:spcBef>
              <a:spcAft>
                <a:spcPts val="0"/>
              </a:spcAft>
              <a:buSzPts val="1700"/>
              <a:buChar char="■"/>
            </a:pPr>
            <a:r>
              <a:rPr lang="en" sz="1700"/>
              <a:t>Religiosity</a:t>
            </a:r>
            <a:endParaRPr sz="1700"/>
          </a:p>
          <a:p>
            <a:pPr marL="1371600" lvl="2" indent="-336550" algn="l" rtl="0">
              <a:spcBef>
                <a:spcPts val="0"/>
              </a:spcBef>
              <a:spcAft>
                <a:spcPts val="0"/>
              </a:spcAft>
              <a:buSzPts val="1700"/>
              <a:buChar char="■"/>
            </a:pPr>
            <a:r>
              <a:rPr lang="en" sz="1700"/>
              <a:t>Political Affiliation</a:t>
            </a:r>
            <a:endParaRPr sz="1700"/>
          </a:p>
          <a:p>
            <a:pPr marL="1371600" lvl="2" indent="-336550" algn="l" rtl="0">
              <a:spcBef>
                <a:spcPts val="0"/>
              </a:spcBef>
              <a:spcAft>
                <a:spcPts val="0"/>
              </a:spcAft>
              <a:buSzPts val="1700"/>
              <a:buChar char="■"/>
            </a:pPr>
            <a:r>
              <a:rPr lang="en" sz="1700"/>
              <a:t>Effects of COVID</a:t>
            </a:r>
            <a:endParaRPr sz="1700"/>
          </a:p>
          <a:p>
            <a:pPr marL="1371600" lvl="2" indent="-336550" algn="l" rtl="0">
              <a:spcBef>
                <a:spcPts val="0"/>
              </a:spcBef>
              <a:spcAft>
                <a:spcPts val="0"/>
              </a:spcAft>
              <a:buSzPts val="1700"/>
              <a:buChar char="■"/>
            </a:pPr>
            <a:r>
              <a:rPr lang="en" sz="1700"/>
              <a:t>Mental Health</a:t>
            </a:r>
            <a:endParaRPr sz="1700"/>
          </a:p>
          <a:p>
            <a:pPr marL="1371600" lvl="2" indent="-336550" algn="l" rtl="0">
              <a:spcBef>
                <a:spcPts val="0"/>
              </a:spcBef>
              <a:spcAft>
                <a:spcPts val="0"/>
              </a:spcAft>
              <a:buSzPts val="1700"/>
              <a:buChar char="■"/>
            </a:pPr>
            <a:r>
              <a:rPr lang="en" sz="1700"/>
              <a:t>Feelings Toward Catholicism</a:t>
            </a:r>
            <a:endParaRPr sz="1700"/>
          </a:p>
          <a:p>
            <a:pPr marL="914400" lvl="1" indent="-336550" algn="l" rtl="0">
              <a:spcBef>
                <a:spcPts val="0"/>
              </a:spcBef>
              <a:spcAft>
                <a:spcPts val="0"/>
              </a:spcAft>
              <a:buSzPts val="1700"/>
              <a:buChar char="○"/>
            </a:pPr>
            <a:r>
              <a:rPr lang="en" sz="1700"/>
              <a:t>Question types:</a:t>
            </a:r>
            <a:endParaRPr sz="1700"/>
          </a:p>
          <a:p>
            <a:pPr marL="1371600" lvl="2" indent="-336550" algn="l" rtl="0">
              <a:spcBef>
                <a:spcPts val="0"/>
              </a:spcBef>
              <a:spcAft>
                <a:spcPts val="0"/>
              </a:spcAft>
              <a:buSzPts val="1700"/>
              <a:buChar char="■"/>
            </a:pPr>
            <a:r>
              <a:rPr lang="en" sz="1700"/>
              <a:t>Agreeance rating (following a statement)</a:t>
            </a:r>
            <a:endParaRPr sz="1700"/>
          </a:p>
          <a:p>
            <a:pPr marL="1371600" lvl="2" indent="-336550" algn="l" rtl="0">
              <a:spcBef>
                <a:spcPts val="0"/>
              </a:spcBef>
              <a:spcAft>
                <a:spcPts val="0"/>
              </a:spcAft>
              <a:buSzPts val="1700"/>
              <a:buChar char="■"/>
            </a:pPr>
            <a:r>
              <a:rPr lang="en" sz="1700"/>
              <a:t>Rankings (by significance given a list of options)</a:t>
            </a:r>
            <a:endParaRPr sz="1700"/>
          </a:p>
          <a:p>
            <a:pPr marL="1371600" lvl="2" indent="-336550" algn="l" rtl="0">
              <a:spcBef>
                <a:spcPts val="0"/>
              </a:spcBef>
              <a:spcAft>
                <a:spcPts val="0"/>
              </a:spcAft>
              <a:buSzPts val="1700"/>
              <a:buChar char="■"/>
            </a:pPr>
            <a:r>
              <a:rPr lang="en" sz="1700"/>
              <a:t>Open-Ended</a:t>
            </a:r>
            <a:endParaRPr sz="1700"/>
          </a:p>
          <a:p>
            <a:pPr marL="457200" lvl="0" indent="-336550" algn="l" rtl="0">
              <a:spcBef>
                <a:spcPts val="0"/>
              </a:spcBef>
              <a:spcAft>
                <a:spcPts val="0"/>
              </a:spcAft>
              <a:buSzPts val="1700"/>
              <a:buChar char="●"/>
            </a:pPr>
            <a:r>
              <a:rPr lang="en" sz="1700"/>
              <a:t>563 analyzed responses</a:t>
            </a:r>
            <a:endParaRPr sz="1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Study Participants</a:t>
            </a:r>
            <a:endParaRPr/>
          </a:p>
        </p:txBody>
      </p:sp>
      <p:sp>
        <p:nvSpPr>
          <p:cNvPr id="73" name="Google Shape;73;p16"/>
          <p:cNvSpPr txBox="1">
            <a:spLocks noGrp="1"/>
          </p:cNvSpPr>
          <p:nvPr>
            <p:ph type="body" idx="1"/>
          </p:nvPr>
        </p:nvSpPr>
        <p:spPr>
          <a:xfrm>
            <a:off x="311700" y="1152475"/>
            <a:ext cx="3402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 = 563</a:t>
            </a:r>
            <a:endParaRPr/>
          </a:p>
          <a:p>
            <a:pPr marL="457200" lvl="0" indent="-342900" algn="l" rtl="0">
              <a:spcBef>
                <a:spcPts val="0"/>
              </a:spcBef>
              <a:spcAft>
                <a:spcPts val="0"/>
              </a:spcAft>
              <a:buSzPts val="1800"/>
              <a:buChar char="●"/>
            </a:pPr>
            <a:r>
              <a:rPr lang="en"/>
              <a:t>From Amazon MTurk</a:t>
            </a:r>
            <a:endParaRPr/>
          </a:p>
          <a:p>
            <a:pPr marL="457200" lvl="0" indent="-342900" algn="l" rtl="0">
              <a:spcBef>
                <a:spcPts val="0"/>
              </a:spcBef>
              <a:spcAft>
                <a:spcPts val="0"/>
              </a:spcAft>
              <a:buSzPts val="1800"/>
              <a:buChar char="●"/>
            </a:pPr>
            <a:r>
              <a:rPr lang="en"/>
              <a:t>Slight female majority, most with a bachelor’s degree making between $50-99k a year, living in suburbs, mostly white, mostly heterosexual, with an average age of 39</a:t>
            </a:r>
            <a:endParaRPr/>
          </a:p>
        </p:txBody>
      </p:sp>
      <p:grpSp>
        <p:nvGrpSpPr>
          <p:cNvPr id="74" name="Google Shape;74;p16"/>
          <p:cNvGrpSpPr/>
          <p:nvPr/>
        </p:nvGrpSpPr>
        <p:grpSpPr>
          <a:xfrm>
            <a:off x="3891686" y="1240173"/>
            <a:ext cx="5054953" cy="2984312"/>
            <a:chOff x="311700" y="2018725"/>
            <a:chExt cx="4996000" cy="2914651"/>
          </a:xfrm>
        </p:grpSpPr>
        <p:pic>
          <p:nvPicPr>
            <p:cNvPr id="75" name="Google Shape;75;p16"/>
            <p:cNvPicPr preferRelativeResize="0"/>
            <p:nvPr/>
          </p:nvPicPr>
          <p:blipFill rotWithShape="1">
            <a:blip r:embed="rId3">
              <a:alphaModFix/>
            </a:blip>
            <a:srcRect b="43333"/>
            <a:stretch/>
          </p:blipFill>
          <p:spPr>
            <a:xfrm>
              <a:off x="311700" y="2018725"/>
              <a:ext cx="2450350" cy="2914651"/>
            </a:xfrm>
            <a:prstGeom prst="rect">
              <a:avLst/>
            </a:prstGeom>
            <a:noFill/>
            <a:ln>
              <a:noFill/>
            </a:ln>
          </p:spPr>
        </p:pic>
        <p:grpSp>
          <p:nvGrpSpPr>
            <p:cNvPr id="76" name="Google Shape;76;p16"/>
            <p:cNvGrpSpPr/>
            <p:nvPr/>
          </p:nvGrpSpPr>
          <p:grpSpPr>
            <a:xfrm>
              <a:off x="2857350" y="2018725"/>
              <a:ext cx="2450350" cy="2405277"/>
              <a:chOff x="6175750" y="1501825"/>
              <a:chExt cx="2450350" cy="2405277"/>
            </a:xfrm>
          </p:grpSpPr>
          <p:pic>
            <p:nvPicPr>
              <p:cNvPr id="77" name="Google Shape;77;p16"/>
              <p:cNvPicPr preferRelativeResize="0"/>
              <p:nvPr/>
            </p:nvPicPr>
            <p:blipFill rotWithShape="1">
              <a:blip r:embed="rId3">
                <a:alphaModFix/>
              </a:blip>
              <a:srcRect t="56171"/>
              <a:stretch/>
            </p:blipFill>
            <p:spPr>
              <a:xfrm>
                <a:off x="6175750" y="1652800"/>
                <a:ext cx="2450350" cy="2254302"/>
              </a:xfrm>
              <a:prstGeom prst="rect">
                <a:avLst/>
              </a:prstGeom>
              <a:noFill/>
              <a:ln>
                <a:noFill/>
              </a:ln>
            </p:spPr>
          </p:pic>
          <p:pic>
            <p:nvPicPr>
              <p:cNvPr id="78" name="Google Shape;78;p16"/>
              <p:cNvPicPr preferRelativeResize="0"/>
              <p:nvPr/>
            </p:nvPicPr>
            <p:blipFill rotWithShape="1">
              <a:blip r:embed="rId3">
                <a:alphaModFix/>
              </a:blip>
              <a:srcRect b="97064"/>
              <a:stretch/>
            </p:blipFill>
            <p:spPr>
              <a:xfrm>
                <a:off x="6175750" y="1501825"/>
                <a:ext cx="2450350" cy="150974"/>
              </a:xfrm>
              <a:prstGeom prst="rect">
                <a:avLst/>
              </a:prstGeom>
              <a:noFill/>
              <a:ln>
                <a:noFill/>
              </a:ln>
            </p:spPr>
          </p:pic>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ctrTitle"/>
          </p:nvPr>
        </p:nvSpPr>
        <p:spPr>
          <a:xfrm>
            <a:off x="311708" y="896975"/>
            <a:ext cx="85206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500">
                <a:solidFill>
                  <a:schemeClr val="accent5"/>
                </a:solidFill>
              </a:rPr>
              <a:t>Findings and Suggestions</a:t>
            </a:r>
            <a:endParaRPr sz="450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89" name="Google Shape;89;p18"/>
          <p:cNvSpPr txBox="1"/>
          <p:nvPr/>
        </p:nvSpPr>
        <p:spPr>
          <a:xfrm>
            <a:off x="398700" y="1629625"/>
            <a:ext cx="4088100" cy="2940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Mean = 4.04 (7-point scale), indicating above average favorable attitudes</a:t>
            </a:r>
            <a:endParaRPr/>
          </a:p>
          <a:p>
            <a:pPr marL="457200" lvl="0" indent="-317500" algn="l" rtl="0">
              <a:spcBef>
                <a:spcPts val="1000"/>
              </a:spcBef>
              <a:spcAft>
                <a:spcPts val="0"/>
              </a:spcAft>
              <a:buSzPts val="1400"/>
              <a:buChar char="●"/>
            </a:pPr>
            <a:r>
              <a:rPr lang="en"/>
              <a:t>The below factors positively affect general attitudes towards the church:</a:t>
            </a:r>
            <a:endParaRPr/>
          </a:p>
          <a:p>
            <a:pPr marL="914400" lvl="1" indent="-317500" algn="l" rtl="0">
              <a:spcBef>
                <a:spcPts val="1000"/>
              </a:spcBef>
              <a:spcAft>
                <a:spcPts val="0"/>
              </a:spcAft>
              <a:buSzPts val="1400"/>
              <a:buChar char="○"/>
            </a:pPr>
            <a:r>
              <a:rPr lang="en"/>
              <a:t>Religiosity </a:t>
            </a:r>
            <a:endParaRPr/>
          </a:p>
          <a:p>
            <a:pPr marL="914400" lvl="1" indent="-317500" algn="l" rtl="0">
              <a:spcBef>
                <a:spcPts val="0"/>
              </a:spcBef>
              <a:spcAft>
                <a:spcPts val="0"/>
              </a:spcAft>
              <a:buSzPts val="1400"/>
              <a:buChar char="○"/>
            </a:pPr>
            <a:r>
              <a:rPr lang="en"/>
              <a:t>Parents’ religiosity</a:t>
            </a:r>
            <a:endParaRPr/>
          </a:p>
          <a:p>
            <a:pPr marL="914400" lvl="1" indent="-317500" algn="l" rtl="0">
              <a:spcBef>
                <a:spcPts val="0"/>
              </a:spcBef>
              <a:spcAft>
                <a:spcPts val="0"/>
              </a:spcAft>
              <a:buSzPts val="1400"/>
              <a:buChar char="○"/>
            </a:pPr>
            <a:r>
              <a:rPr lang="en"/>
              <a:t>Education level</a:t>
            </a:r>
            <a:endParaRPr/>
          </a:p>
          <a:p>
            <a:pPr marL="457200" lvl="0" indent="-317500" algn="l" rtl="0">
              <a:spcBef>
                <a:spcPts val="1000"/>
              </a:spcBef>
              <a:spcAft>
                <a:spcPts val="1000"/>
              </a:spcAft>
              <a:buSzPts val="1400"/>
              <a:buChar char="●"/>
            </a:pPr>
            <a:r>
              <a:rPr lang="en"/>
              <a:t>However, age, sex, sexual orientation, ethnicity, income level, living area, and political orientation showed no effects to a</a:t>
            </a:r>
            <a:r>
              <a:rPr lang="en">
                <a:solidFill>
                  <a:schemeClr val="dk1"/>
                </a:solidFill>
              </a:rPr>
              <a:t>ttitudes towards the church</a:t>
            </a:r>
            <a:endParaRPr/>
          </a:p>
        </p:txBody>
      </p:sp>
      <p:sp>
        <p:nvSpPr>
          <p:cNvPr id="90" name="Google Shape;90;p18"/>
          <p:cNvSpPr txBox="1">
            <a:spLocks noGrp="1"/>
          </p:cNvSpPr>
          <p:nvPr>
            <p:ph type="title" idx="4294967295"/>
          </p:nvPr>
        </p:nvSpPr>
        <p:spPr>
          <a:xfrm>
            <a:off x="311700" y="445025"/>
            <a:ext cx="8520600" cy="114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General attitude towards the Catholic Church</a:t>
            </a:r>
            <a:endParaRPr sz="2500"/>
          </a:p>
          <a:p>
            <a:pPr marL="0" lvl="0" indent="0" algn="l" rtl="0">
              <a:spcBef>
                <a:spcPts val="0"/>
              </a:spcBef>
              <a:spcAft>
                <a:spcPts val="0"/>
              </a:spcAft>
              <a:buNone/>
            </a:pPr>
            <a:r>
              <a:rPr lang="en" sz="1455">
                <a:solidFill>
                  <a:srgbClr val="B7B7B7"/>
                </a:solidFill>
              </a:rPr>
              <a:t>How do you feel when you think about the Catholic Church or think about joining the Catholic Church?</a:t>
            </a:r>
            <a:endParaRPr sz="1455">
              <a:solidFill>
                <a:srgbClr val="B7B7B7"/>
              </a:solidFill>
            </a:endParaRPr>
          </a:p>
          <a:p>
            <a:pPr marL="0" lvl="0" indent="0" algn="l" rtl="0">
              <a:spcBef>
                <a:spcPts val="0"/>
              </a:spcBef>
              <a:spcAft>
                <a:spcPts val="0"/>
              </a:spcAft>
              <a:buNone/>
            </a:pPr>
            <a:r>
              <a:rPr lang="en" sz="1455">
                <a:solidFill>
                  <a:srgbClr val="B7B7B7"/>
                </a:solidFill>
              </a:rPr>
              <a:t>(Bad-Good, Negative-Positive, Unpleasant-Pleasant, Unfavorable-Favorable, 7-point scale)</a:t>
            </a:r>
            <a:endParaRPr sz="1455">
              <a:solidFill>
                <a:srgbClr val="B7B7B7"/>
              </a:solidFill>
            </a:endParaRPr>
          </a:p>
        </p:txBody>
      </p:sp>
      <p:pic>
        <p:nvPicPr>
          <p:cNvPr id="91" name="Google Shape;91;p18"/>
          <p:cNvPicPr preferRelativeResize="0"/>
          <p:nvPr/>
        </p:nvPicPr>
        <p:blipFill rotWithShape="1">
          <a:blip r:embed="rId3">
            <a:alphaModFix/>
          </a:blip>
          <a:srcRect/>
          <a:stretch/>
        </p:blipFill>
        <p:spPr>
          <a:xfrm>
            <a:off x="4745899" y="1684223"/>
            <a:ext cx="3765425" cy="2254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529500"/>
            <a:ext cx="7802400" cy="63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Specific attitudes and trust in the Catholic Church </a:t>
            </a:r>
            <a:endParaRPr/>
          </a:p>
        </p:txBody>
      </p:sp>
      <p:pic>
        <p:nvPicPr>
          <p:cNvPr id="97" name="Google Shape;97;p19"/>
          <p:cNvPicPr preferRelativeResize="0"/>
          <p:nvPr/>
        </p:nvPicPr>
        <p:blipFill>
          <a:blip r:embed="rId3">
            <a:alphaModFix/>
          </a:blip>
          <a:stretch>
            <a:fillRect/>
          </a:stretch>
        </p:blipFill>
        <p:spPr>
          <a:xfrm>
            <a:off x="1307575" y="1274100"/>
            <a:ext cx="6528850" cy="3564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Trust the Catholic Church?</a:t>
            </a:r>
            <a:endParaRPr/>
          </a:p>
        </p:txBody>
      </p:sp>
      <p:sp>
        <p:nvSpPr>
          <p:cNvPr id="103" name="Google Shape;103;p20"/>
          <p:cNvSpPr txBox="1">
            <a:spLocks noGrp="1"/>
          </p:cNvSpPr>
          <p:nvPr>
            <p:ph type="body" idx="1"/>
          </p:nvPr>
        </p:nvSpPr>
        <p:spPr>
          <a:xfrm>
            <a:off x="311700" y="2914650"/>
            <a:ext cx="8641800" cy="21147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Mean = 3.82 (7-point scale), indicating disagreement or lower than average trust in the Catholic Church</a:t>
            </a:r>
            <a:endParaRPr/>
          </a:p>
          <a:p>
            <a:pPr marL="457200" lvl="0" indent="-342900" algn="l" rtl="0">
              <a:spcBef>
                <a:spcPts val="0"/>
              </a:spcBef>
              <a:spcAft>
                <a:spcPts val="0"/>
              </a:spcAft>
              <a:buSzPts val="1800"/>
              <a:buChar char="●"/>
            </a:pPr>
            <a:r>
              <a:rPr lang="en"/>
              <a:t>20.4% participants (n = 115) stated they strongly disagree that they trust the church</a:t>
            </a:r>
            <a:endParaRPr/>
          </a:p>
          <a:p>
            <a:pPr marL="457200" lvl="0" indent="-342900" algn="l" rtl="0">
              <a:spcBef>
                <a:spcPts val="0"/>
              </a:spcBef>
              <a:spcAft>
                <a:spcPts val="0"/>
              </a:spcAft>
              <a:buSzPts val="1800"/>
              <a:buChar char="●"/>
            </a:pPr>
            <a:r>
              <a:rPr lang="en"/>
              <a:t>7.8% stated that they trust the church</a:t>
            </a:r>
            <a:endParaRPr/>
          </a:p>
          <a:p>
            <a:pPr marL="457200" lvl="0" indent="0" algn="l" rtl="0">
              <a:spcBef>
                <a:spcPts val="1200"/>
              </a:spcBef>
              <a:spcAft>
                <a:spcPts val="1200"/>
              </a:spcAft>
              <a:buNone/>
            </a:pPr>
            <a:endParaRPr>
              <a:solidFill>
                <a:srgbClr val="4A86E8"/>
              </a:solidFill>
            </a:endParaRPr>
          </a:p>
        </p:txBody>
      </p:sp>
      <p:pic>
        <p:nvPicPr>
          <p:cNvPr id="104" name="Google Shape;104;p20"/>
          <p:cNvPicPr preferRelativeResize="0"/>
          <p:nvPr/>
        </p:nvPicPr>
        <p:blipFill>
          <a:blip r:embed="rId3">
            <a:alphaModFix/>
          </a:blip>
          <a:stretch>
            <a:fillRect/>
          </a:stretch>
        </p:blipFill>
        <p:spPr>
          <a:xfrm>
            <a:off x="152400" y="1170125"/>
            <a:ext cx="8839203" cy="14573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church is corrupt and untrustworthy?</a:t>
            </a:r>
            <a:endParaRPr/>
          </a:p>
        </p:txBody>
      </p:sp>
      <p:sp>
        <p:nvSpPr>
          <p:cNvPr id="110" name="Google Shape;110;p21"/>
          <p:cNvSpPr txBox="1">
            <a:spLocks noGrp="1"/>
          </p:cNvSpPr>
          <p:nvPr>
            <p:ph type="body" idx="1"/>
          </p:nvPr>
        </p:nvSpPr>
        <p:spPr>
          <a:xfrm>
            <a:off x="311700" y="2867025"/>
            <a:ext cx="8520600" cy="2057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Mean = 4.30 (7-point scale), indicating average agreement on this statement</a:t>
            </a:r>
            <a:endParaRPr/>
          </a:p>
          <a:p>
            <a:pPr marL="457200" lvl="0" indent="-342900" algn="l" rtl="0">
              <a:spcBef>
                <a:spcPts val="0"/>
              </a:spcBef>
              <a:spcAft>
                <a:spcPts val="0"/>
              </a:spcAft>
              <a:buSzPts val="1800"/>
              <a:buChar char="●"/>
            </a:pPr>
            <a:r>
              <a:rPr lang="en"/>
              <a:t>15.8% (n = 90) strongly agree in this statement</a:t>
            </a:r>
            <a:endParaRPr/>
          </a:p>
          <a:p>
            <a:pPr marL="457200" lvl="0" indent="-342900" algn="l" rtl="0">
              <a:spcBef>
                <a:spcPts val="0"/>
              </a:spcBef>
              <a:spcAft>
                <a:spcPts val="0"/>
              </a:spcAft>
              <a:buSzPts val="1800"/>
              <a:buChar char="●"/>
            </a:pPr>
            <a:r>
              <a:rPr lang="en"/>
              <a:t>9.4% strongly disagree</a:t>
            </a:r>
            <a:endParaRPr/>
          </a:p>
          <a:p>
            <a:pPr marL="457200" lvl="0" indent="-342900" algn="l" rtl="0">
              <a:spcBef>
                <a:spcPts val="0"/>
              </a:spcBef>
              <a:spcAft>
                <a:spcPts val="0"/>
              </a:spcAft>
              <a:buSzPts val="1800"/>
              <a:buChar char="●"/>
            </a:pPr>
            <a:r>
              <a:rPr lang="en"/>
              <a:t>22.4% (n = 126) neither agree nor disagree</a:t>
            </a:r>
            <a:endParaRPr/>
          </a:p>
          <a:p>
            <a:pPr marL="457200" lvl="0" indent="0" algn="l" rtl="0">
              <a:spcBef>
                <a:spcPts val="1200"/>
              </a:spcBef>
              <a:spcAft>
                <a:spcPts val="1200"/>
              </a:spcAft>
              <a:buNone/>
            </a:pPr>
            <a:endParaRPr/>
          </a:p>
        </p:txBody>
      </p:sp>
      <p:pic>
        <p:nvPicPr>
          <p:cNvPr id="111" name="Google Shape;111;p21"/>
          <p:cNvPicPr preferRelativeResize="0"/>
          <p:nvPr/>
        </p:nvPicPr>
        <p:blipFill>
          <a:blip r:embed="rId3">
            <a:alphaModFix/>
          </a:blip>
          <a:stretch>
            <a:fillRect/>
          </a:stretch>
        </p:blipFill>
        <p:spPr>
          <a:xfrm>
            <a:off x="173060" y="1131800"/>
            <a:ext cx="8797876" cy="14399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1972</Words>
  <Application>Microsoft Office PowerPoint</Application>
  <PresentationFormat>On-screen Show (16:9)</PresentationFormat>
  <Paragraphs>199</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Times New Roman</vt:lpstr>
      <vt:lpstr>Simple Light</vt:lpstr>
      <vt:lpstr>Archdiocese of Chicago: General Consumer Survey</vt:lpstr>
      <vt:lpstr>Introduction </vt:lpstr>
      <vt:lpstr>Methods</vt:lpstr>
      <vt:lpstr>Study Participants</vt:lpstr>
      <vt:lpstr>Findings and Suggestions</vt:lpstr>
      <vt:lpstr>General attitude towards the Catholic Church How do you feel when you think about the Catholic Church or think about joining the Catholic Church? (Bad-Good, Negative-Positive, Unpleasant-Pleasant, Unfavorable-Favorable, 7-point scale)</vt:lpstr>
      <vt:lpstr>Specific attitudes and trust in the Catholic Church </vt:lpstr>
      <vt:lpstr>Trust the Catholic Church?</vt:lpstr>
      <vt:lpstr>The church is corrupt and untrustworthy?</vt:lpstr>
      <vt:lpstr>Church’s antiquated beliefs doing more harm than good?</vt:lpstr>
      <vt:lpstr>Summary about attitude and trust</vt:lpstr>
      <vt:lpstr>Beliefs Surrounding the Catholic Church</vt:lpstr>
      <vt:lpstr>The Church has a unique global perspective that should be taken into account</vt:lpstr>
      <vt:lpstr>The Church has been a force of good throughout the history of humanity</vt:lpstr>
      <vt:lpstr>The Catholic Church can be a source of peace through it’s meditation and prayer practices</vt:lpstr>
      <vt:lpstr>LGBTQ+ Community &amp; Catholicism </vt:lpstr>
      <vt:lpstr>Church Attendance</vt:lpstr>
      <vt:lpstr>PowerPoint Presentation</vt:lpstr>
      <vt:lpstr>Openness to Catholicism Among the LGBTQ+ Community</vt:lpstr>
      <vt:lpstr>Impact on Mental Health</vt:lpstr>
      <vt:lpstr>Impact on Mental Health </vt:lpstr>
      <vt:lpstr>Impact on Mental Health when feeling overwhelmed</vt:lpstr>
      <vt:lpstr>Religious Involvement During COVID-19</vt:lpstr>
      <vt:lpstr>Religious Involvement During COVID-19</vt:lpstr>
      <vt:lpstr>Religious Involvement Post COVID-19</vt:lpstr>
      <vt:lpstr>Business Strategy:</vt:lpstr>
      <vt:lpstr>Limitations in study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Archdiocese of Chicago: General Consumer Survey</dc:title>
  <dc:creator>Tim Thompson</dc:creator>
  <cp:lastModifiedBy>thompsonm10290@outlook.com</cp:lastModifiedBy>
  <cp:revision>1</cp:revision>
  <dcterms:modified xsi:type="dcterms:W3CDTF">2022-03-20T02:09:57Z</dcterms:modified>
</cp:coreProperties>
</file>