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6531"/>
  </p:normalViewPr>
  <p:slideViewPr>
    <p:cSldViewPr snapToGrid="0">
      <p:cViewPr varScale="1">
        <p:scale>
          <a:sx n="58" d="100"/>
          <a:sy n="58" d="100"/>
        </p:scale>
        <p:origin x="7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788E8-7C7E-914A-A6BC-C65A22C24C3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05CE4-9E65-F848-9222-D6EE78C44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05CE4-9E65-F848-9222-D6EE78C443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2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2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2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7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9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5/12/2022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72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.co/5-tinder-success-stories-that-will-restore-your-faith-in-love/" TargetMode="External"/><Relationship Id="rId7" Type="http://schemas.openxmlformats.org/officeDocument/2006/relationships/hyperlink" Target="https://www.datingsitesreviews.com/staticpages/index.php?page=Tinder-Statistics-Facts-History#:~:text=Tinder%20History%20Summary,later%20left%20and%20started%20Bumble).&amp;text=In%202017%20Tinder%20released%20a%20web%20version%20of%20their%20service." TargetMode="External"/><Relationship Id="rId2" Type="http://schemas.openxmlformats.org/officeDocument/2006/relationships/hyperlink" Target="https://sproutsocial.com/insights/new-social-media-demograph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der.com/?lang=en" TargetMode="External"/><Relationship Id="rId5" Type="http://schemas.openxmlformats.org/officeDocument/2006/relationships/hyperlink" Target="https://freeessays.club/swot-analysis-of-tinder/" TargetMode="External"/><Relationship Id="rId4" Type="http://schemas.openxmlformats.org/officeDocument/2006/relationships/hyperlink" Target="https://muchneeded.com/hulu-statistics/#:~:text=The%20average%20age%20of%20a%20Hulu%20subscriber%20is%2031&amp;text=For%20a%20perspective%2C%20this%20is,millennials%20subscribe%20to%20OTT%20services%E2%80%8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6797" y="1813973"/>
            <a:ext cx="4060324" cy="952528"/>
          </a:xfrm>
        </p:spPr>
        <p:txBody>
          <a:bodyPr>
            <a:noAutofit/>
          </a:bodyPr>
          <a:lstStyle/>
          <a:p>
            <a:r>
              <a:rPr lang="en-US" dirty="0">
                <a:cs typeface="Angsana New"/>
              </a:rPr>
              <a:t>Tinder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2298" y="2290237"/>
            <a:ext cx="4203323" cy="3367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Project manager:</a:t>
            </a:r>
            <a:r>
              <a:rPr lang="en-US" dirty="0">
                <a:ea typeface="+mn-lt"/>
                <a:cs typeface="+mn-lt"/>
              </a:rPr>
              <a:t> Matt Thompson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b="1" dirty="0">
                <a:ea typeface="+mn-lt"/>
                <a:cs typeface="+mn-lt"/>
              </a:rPr>
              <a:t>Account director: </a:t>
            </a:r>
            <a:r>
              <a:rPr lang="en-US" dirty="0">
                <a:ea typeface="+mn-lt"/>
                <a:cs typeface="+mn-lt"/>
              </a:rPr>
              <a:t>Hannah Battreall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>
                <a:ea typeface="+mn-lt"/>
                <a:cs typeface="+mn-lt"/>
              </a:rPr>
              <a:t>Media director: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JZ Zaeske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Creative director:</a:t>
            </a:r>
            <a:r>
              <a:rPr lang="en-US" dirty="0">
                <a:ea typeface="+mn-lt"/>
                <a:cs typeface="+mn-lt"/>
              </a:rPr>
              <a:t> Vanessa Hasbun </a:t>
            </a:r>
            <a:endParaRPr lang="en-US" dirty="0"/>
          </a:p>
          <a:p>
            <a:endParaRPr lang="en-US" dirty="0">
              <a:ea typeface="Source Sans Pro"/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C759377-825E-4BD9-94A8-61703A94C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5" y="2559822"/>
            <a:ext cx="3932853" cy="22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E4EB4-B22F-4CD4-9F28-B87ED0E7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 dirty="0">
                <a:ea typeface="Source Sans Pro"/>
              </a:rPr>
              <a:t>Creative 2 – Hulu Ad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8FDE3-2D69-7140-BAA1-D6A164662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-794" r="-483" b="-8905"/>
          <a:stretch/>
        </p:blipFill>
        <p:spPr>
          <a:xfrm>
            <a:off x="1243834" y="31278"/>
            <a:ext cx="3419869" cy="3545106"/>
          </a:xfrm>
          <a:prstGeom prst="rect">
            <a:avLst/>
          </a:prstGeom>
        </p:spPr>
      </p:pic>
      <p:grpSp>
        <p:nvGrpSpPr>
          <p:cNvPr id="14" name="Graphic 190">
            <a:extLst>
              <a:ext uri="{FF2B5EF4-FFF2-40B4-BE49-F238E27FC236}">
                <a16:creationId xmlns:a16="http://schemas.microsoft.com/office/drawing/2014/main" id="{A0AD230C-F2F1-4A9E-8B97-584473C0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994" y="1420258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0434D9-2CD2-4FFE-AE02-D67B3FE05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436E61-5829-49BD-A36C-155A102AD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Graphic 212">
            <a:extLst>
              <a:ext uri="{FF2B5EF4-FFF2-40B4-BE49-F238E27FC236}">
                <a16:creationId xmlns:a16="http://schemas.microsoft.com/office/drawing/2014/main" id="{FEED861F-CCB5-4C5C-B30B-A67DD2975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1813" y="806650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F77C4D01-899C-430C-B96D-4E85CD4BA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1813" y="806650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CEA07-1A65-3F41-8AF0-984C685BBB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9" r="5" b="913"/>
          <a:stretch/>
        </p:blipFill>
        <p:spPr>
          <a:xfrm>
            <a:off x="551944" y="3360364"/>
            <a:ext cx="3419869" cy="3466358"/>
          </a:xfrm>
          <a:prstGeom prst="rect">
            <a:avLst/>
          </a:prstGeom>
        </p:spPr>
      </p:pic>
      <p:grpSp>
        <p:nvGrpSpPr>
          <p:cNvPr id="22" name="Graphic 4">
            <a:extLst>
              <a:ext uri="{FF2B5EF4-FFF2-40B4-BE49-F238E27FC236}">
                <a16:creationId xmlns:a16="http://schemas.microsoft.com/office/drawing/2014/main" id="{1184B901-2502-42F7-B6E1-13651AE0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25282" y="5097009"/>
            <a:ext cx="1443404" cy="1443428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88793F-E99D-4934-BE32-3045302EE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27D46B-1058-4251-A39F-9361D51D9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CC86CF-119A-4B45-BA2B-782707C2E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6D6694-09E2-4F0F-9847-F071D6E6F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C026A13-9FDF-437E-97FD-239BCA23C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BCC789C-A5C7-4B13-AA57-CE3422F84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37D83C-FE40-4043-B578-93346B3A4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62F7ED-C9CB-43B3-A6B4-788BF3A3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BCE3537-0B60-49B0-B944-3394C6FAE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63E2E2-7628-4D04-B402-95AF3E4D8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E6AE619-C5D7-4384-8C9B-D7C20C072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60D6249-EE14-48E8-A4D4-76C866D61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F81F2F-CD18-4450-B0C3-DE18E95EE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3E9DB61-5211-4057-8987-44288F16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344F4FC-CCE7-43DF-93E8-7B59187FF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C9DBFF-F8A1-4CC0-83FB-F02095D0B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841E30-ED90-482C-8E83-15A3C62EE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4C36012-7833-44E5-AF6A-16F061AF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A5FB616-644E-4AA6-A1A5-2A133FF5B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788DEB-82C9-4FFD-BB7E-C4F79F0B0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C7DC16-1C97-4F53-B990-41583AE24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8B094C-797D-4970-B11A-56CB6D3BC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467AC8E-502F-4AD9-B8EC-7CF01ED11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64D7E8-21B8-4A54-A1D3-B741777B6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41E89E-3098-490D-8BFD-1EAC17808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8C5C467-1C36-4754-9E4C-7E073A6D6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886416B-1EB8-4C63-98D3-2ED4C8AB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87E7ABA-1C27-4ECB-A0F2-9F627CF13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623774-F1A4-47BD-B3D0-731368FE9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BCF3C89-4A49-4B99-9E61-9C393B46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D6A8371-6F09-42D3-BFE7-C02DAF33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59CB83F-3F7F-462F-B600-5E7146BA7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9CD358-A896-4293-98D8-73B64612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054398-60F8-4F9B-8159-56E8437E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0BA358-E733-457F-A3B6-DEDA2D1AE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FDD4AE-5D4F-4151-9A77-FAEDE47B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4F80DDF-0EF5-4387-958B-A97581EF8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F3EFA1-B891-46DA-933A-4F4D0C1D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711F210-A3FF-4CF2-AA5D-49BBAFBB3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A4882AE-036C-4D19-BB4E-EECFFAE3E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A6F9AC5-05EA-41B4-B2F3-D2AD9614C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151E501-586A-4259-A46B-9C82159A7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5219E5-BDDF-419A-B20F-719CC3D63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2498AB5-440A-4DA7-B709-6BBE83E1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A509E5B-EB47-4D17-B66B-00000E289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563AD2-2231-4A45-8533-7F162D99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59B6894-D66A-4C55-AC77-313AAC3C1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31484FA-4EC8-4615-8E01-6F843BFB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DF5265-CD38-4DAA-BEEB-4AEE3646E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B70D584-4897-4BD4-A7D9-EE0341AE0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89EE42F-1FF5-41F9-897F-3EBF7D124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8A9E84C-712D-440F-9E49-8D998C247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C135AC6-2CAB-4DCC-8717-74963491C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38100A4-9D21-4283-B22C-2DFC19ACE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DE80AD-8138-4977-ACF4-A760A74F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B603A1D-520C-4248-B3AF-A6576BE74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804202A-6406-4928-B315-5B77DE2E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27203-EC63-4E0E-94E4-1BD995AD8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B301A5E-419D-447A-A864-586F78320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AD8D7E1-B7CE-4913-A223-566B3B582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9E65440-0DC7-47C7-AEC6-AF592082F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34A0477-AC62-460E-8DF5-83B40AB9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7122425-98E2-4536-9F31-F0B7D9BD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1D1B41-2171-4C76-AF7E-4BF1C6F11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42F748-E2AD-451F-B2BF-7B386A943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532B74-E439-40A7-A473-CB6407D95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A7F2BF3-54AE-4669-93D3-926195FE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1CF669-2D21-4580-AAEF-B28B7E50F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7FBBF91-F322-43A1-A605-A69402A09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38D4E36-1F7F-48D0-9882-91CA3E655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BA39927-855E-4C3E-96FB-3910D01D6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91BC796-66FF-47E5-AC45-F33EC4610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1EE308C-6C13-43C4-A4F5-A0C4F272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D7BEDD-9DE0-4325-A634-AB0E25926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1D1B3D7-CE9E-42CA-B32D-A0C201E39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E2128CE-1AA6-4A04-8267-A1B6AF2EB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EAC7405-BE09-424F-BC52-A4A597F95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8C19306-1DB5-4161-8617-9003A736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2CD845E-9F6E-47ED-9A94-B58F8DB9F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6164C07-3CE0-4DE9-ADBA-E5BCF9733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D8763AD-BAC5-4D8C-B291-1C3713EE2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A568591-52C9-4BBD-8BEA-6E788C0BF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8BBBC57-48DC-4DE2-9919-3D37EB90A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894C3FA-F077-4C23-B592-08FE0EDB6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C25930A-33A9-4793-8EC8-CDFAE240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10B92D1-1C5A-45E6-BE34-8447A9179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1D8896F-81C6-4F10-A13F-4307E35A4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F03213F-A82D-4FC4-BBFF-69F9C4482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10F9612-8DBC-4889-BF7C-74D4005A9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6442812-97CF-4BD0-AB8A-58E6060A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4D774A-5C6A-456C-AE90-26D2E2700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D7C9483-2BF2-4E4F-BD15-58F7EC10A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A00AA30-5552-4EBE-BE1A-2FCFE86B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551D11E-EFAE-4045-8123-48BF3F9F7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E626591-A65E-46D1-9BC5-0696D3A6B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7995A8B-1A24-40F3-AB16-ACBD669AB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B21FF23-D68F-49C6-B2FC-E7557D53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07EF2FE-2E53-4DA9-B75B-EB9BC6059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283410F-AC2F-4284-9584-D62D084B5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A1D2921-7CFF-4451-82C7-DDB96E74B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20A7506-F2CF-41E4-A73E-739108654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0375791-8017-43D6-AB49-D44B9545C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B4A3C1C-1450-4E3D-9F32-8DFDFFE33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085DBDF-1063-49D6-B696-640EA6DD8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E18E380-E552-4675-BBD2-38FF8FA39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7A5BEB3-C0FA-42E7-9117-EDE8539E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A2F4397-C7F2-44F5-9537-FBE540437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4F258C5-A1D8-4A24-8D5E-2910DF6EB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BE4F60F-94C0-4E0F-87DC-375FB4D81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6F61EC7-1295-414F-B78A-4D860D60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DE79F0E-5EF9-45E6-889D-AD68EE0A7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6CAB8C2-9385-4E9B-84FE-17216134B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F553870-294B-4CAA-9BED-743A21E10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ADEDC40-D8F0-4313-B7F4-93ED77A7A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4E7D39B-5532-41C6-8111-63A7C788F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A0562BA-738B-4844-BA9A-BF0846E3F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81DE754-2346-4952-A2A5-0226EF158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ED80020-2957-45DA-AF30-35F3EAED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E923126-A2FF-4172-81F5-721C4964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5C8C68F-0273-4B8E-9FD5-6E4F5E171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2AEE008-8531-4A26-AD8A-47E0D9C3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F2A62EB-4037-469E-A6BE-CCE8BB74A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DF7AC2B-B55E-43DA-929C-5F5963D2F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0C65E55-823D-4DAD-9245-85204B9E6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1D02822-B081-4809-AE14-B815E130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F57C050-3FE5-43E5-BBC1-3833A06C6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C1BCBF3-63E4-4905-80C1-77ADD585B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47E5F4B-9F8F-45D7-8061-F8BE9686B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727A4EA-54D7-4C09-ADD3-426B2D492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BE8742F-6925-4467-BDE2-04293902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BA6F7B0-490F-4AB1-B90A-0FC04A294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838C6CF-5117-4E96-AC86-63472B56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AC9328B-117B-4AEB-99DF-5654E2F9D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55C5EAF-BAAA-40C5-8911-9FBC41279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4E6C132-665D-4532-BE05-648B18EEF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9EF90CA-CF64-4B01-8FC6-2C001AA29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8352722-95E6-43E3-AA93-9416AB98F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BABFDBB-2E47-4AD3-8EC4-C580E971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CBCBD1B-CE75-446E-B1E9-86E838AFD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3EE8C76-5CE4-4E6D-A34D-342E0F752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079374E-A4E3-4516-ACBA-4B392A65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165A7C6-907C-4B71-A9E3-58EC3F28B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386427-C9A8-4E81-BF4B-450FFF8BA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54D4E37-213B-43B7-932B-BDFB6575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CE5BE09-518D-4D74-AA7D-28181B146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D3C5F47-2854-46C9-BDF7-CEA0606E3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A7F5432-BDFB-4311-A4A2-E1C0318DA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AF4A34E-1587-4319-9DDC-1C5DE43B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A3076E2-1BAD-4A1B-9737-AF3BAF967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A51F02D-F9D9-4DDC-BE37-EE176D819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75E0E4B-EE9B-4F2B-B07F-B1AA2A8F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F65E95D-F230-4CB4-9708-D8DD73177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52583DC-4906-4844-9931-CA77071E0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5F54635-332F-456D-983F-80E73231E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9C8A10A-060B-446D-ADE1-7B0C23E52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81E9757-D7AC-4ED4-980A-0BD763CA2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965CC30-A4D6-4C8E-9EAD-DBC150876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5A950C2-CA46-4CC3-A0CA-CCDF2F7C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1362684-FEF2-4D08-A6BC-08712C09A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42DD12E-7DF2-477C-A13A-82892CF32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20FF5D3-8A79-40EE-8C34-58DC2698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27E87EA-E072-464D-8336-729401802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A53D000-E827-4764-AB5E-736F39688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D12E1D5-0FC5-4DEB-A638-272A08AE0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B1F6A97-A5B7-46FF-ACCA-A914AB1C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626DCAF-FABD-4345-A36E-F8A6D4388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A6CD66A-1BBB-4AF5-965B-A037016E6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B30AA1-97BD-4F8D-ADD2-F0BD6CFCE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C5D8DDC-65BF-4C46-9089-9E681099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3" name="Graphic 4">
            <a:extLst>
              <a:ext uri="{FF2B5EF4-FFF2-40B4-BE49-F238E27FC236}">
                <a16:creationId xmlns:a16="http://schemas.microsoft.com/office/drawing/2014/main" id="{B6AEDE6E-F1E9-4E28-9947-55551B09B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25282" y="5097009"/>
            <a:ext cx="1443404" cy="1443428"/>
            <a:chOff x="5734037" y="3067039"/>
            <a:chExt cx="724483" cy="724489"/>
          </a:xfrm>
          <a:solidFill>
            <a:schemeClr val="tx1">
              <a:alpha val="60000"/>
            </a:schemeClr>
          </a:solidFill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A02133D-113A-436D-A348-0E6348EFA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CF04E747-DE84-4DDC-94F6-7304E88E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C4A3D5C-6445-4276-83F3-B206B97AE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1361D1D-1738-4B82-9118-35C959A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ACECD5E-94D4-48C0-887C-47BD7FB15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8C30AA3-14B0-476B-82B4-209A0986A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CCEB546-B036-48AD-A4A0-E8818722B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7E39B25-3665-4126-A38C-BA3B88C2E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1194C8B-4FA1-4DFF-BE7C-40D5894E6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824FB0CC-34AB-4582-81D4-3B17EF328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8ACE37C-5C41-471B-B304-84DBBEE18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782A9AF-B020-41D7-A4C4-40C563E30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138BD00-7AF7-49F6-ADF7-10DA9B97A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105BE27-57F1-462B-B1EC-A5EC2A94B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A3B9EA7-9829-41E7-BEE5-1CF2B948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B5528E5-D3FE-4782-B27D-3FE607485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B8A964B-3A65-4E83-AD35-33F0FB66A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D1095881-DB9F-4BDB-9BAC-F52A129D9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54B7999-C532-495B-817A-3CFA53CA3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0FAC512-7E39-468F-BAC2-0BAAFA595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B5894A7-B6FB-49F2-A9F7-547618BF3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80B0A52E-2316-44CE-878D-A8050569A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A9DCD57-488A-4C14-869B-E9CADAE65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649DE2DD-AF4A-479C-99E0-99C69902B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C8FEDC5-F316-468E-BE51-616313AFA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8B061F4-A076-4AAB-A9D6-4A1D4D7E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2BE95F3-229A-445A-A8F1-F17E3DECF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AA39C52-1FAB-4D1C-99BF-330636234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0A874D7-4753-4AD2-92AD-E7BA1441C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51E55E48-3CBE-4A14-80EA-BF25F344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EB7F4B1A-8980-401F-8FB1-FEB208811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B477FD9-301B-4F3F-8FA4-5A461256F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F687087-AFA9-41F7-8660-F1056C535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CCA63E6A-7389-49F2-BE9D-78DA72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9B0838B-81DF-4024-AE25-6819F2550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207CF95-E81D-4C61-A451-EB912B5DD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80C47F6-DD94-43EF-B25B-861EE8C7A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6A88806-FC1D-40A6-98C5-E62C63B44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4468650-B059-4C4E-9251-B681482BE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4C7A439-8EBC-4070-A277-D820015E7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1E5CDC9-01FA-4266-8A08-FE25F5EA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2D0E25D-1FE6-45D4-AB8A-FA102401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0F0FBBF-75C0-453D-9E2F-C381D83F6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EB326A73-9761-402B-8F37-81C231BBF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BBCB716-45E4-40EA-89D6-B86BE5938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E4A2925-5092-4BE8-BDD0-0A65C4711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C3FA84A-50B9-4B87-BDC3-057CE2BEE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04BE65E-B348-4372-8D5C-1905D27D0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A6647C1-5612-44CB-974B-B929A03C2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DF01D7A3-7798-438E-B303-3DA15ACF6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629B0D3-93E8-482B-9603-89625AA55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021AD02-3BBB-4718-BBD1-C06F9E803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A889B17-2E0A-4AB9-966B-95E61C29F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64920C10-6DEF-4FE5-9EFE-12426434C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43FD225-B79A-4785-9FF1-05AC4CA84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715816E-E938-4E2C-9ECE-DF7382E0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7AE7AFF-0487-4925-B581-7FA6F23CD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60AF8282-3042-44B6-88B3-6A85E8A85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4E0F362A-C551-4DE5-96C8-58019F879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AE92E986-2456-4E65-B251-C42E5239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40AB83C-DC33-4570-9C30-2B08D7965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6FCC747-6B52-4254-A86D-C4787947F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C6EF2C2-9F68-4481-A9CD-6CC856B79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ECBD4915-6C71-44D5-9AA5-EB40CC091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73E8FBD-9FA6-4C1B-AB27-911C1ABFC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01293BF-9AD2-4C64-982D-588236DA9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4B85F25-7EBC-4761-B05C-A5275287D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6F384D-8AEF-4B1C-9A98-6C1BCC310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8D00AAFD-585A-4A86-B70F-27E9BB229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5D8E0A69-4B08-4A14-BA88-AECF46D2D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4C1EF2A-01A3-4CAC-8FC5-8F1ECFE94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C7E169D-6B13-4EA2-A5B5-73A9F9049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E3714AC-0E82-4BC1-A843-3C7908C7F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FE644E4-E81F-48C9-8B51-53F91D070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F2B4BFC-D9E4-4428-81EB-D5D0B9829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4486529-03AE-4B44-B75E-CFA3B0A76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C614B4D-E55F-4A84-9F77-8EDD55FF1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2CF8451-95D3-4D5B-BA10-A46DEDA35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F37447F-F3ED-40F7-84F6-19376CF9D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FC77400-3C37-4F11-8554-5CA39D681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1561E19C-0B15-4034-BDC0-D0EA5985F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5959ACD-F3C3-4CCC-8F28-0FEC6DAFF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3129C18-DE14-490C-8F21-19561477C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BC03BAFF-63AE-4D64-A003-EC0C5E845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ACBCCB5A-FC25-40B8-86DC-8BBACBB8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ABDAF53E-05E4-4B31-8FAE-5CB956D62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975497DC-02C1-476D-9D7B-2E03F548F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60D30098-67E1-41C9-BFA8-F4EFA2521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1EC5332-17F9-4C07-A88A-D8FEBDCE2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AAB332B7-2C72-4577-9F6D-8558FF248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83F3959F-BB81-4B1C-864E-1BF0C3987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0DF6901-7C75-4BC2-8EE7-EFFA57D7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E548020-7631-40DD-9CFC-4BF82DCC8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01B9331-DA28-4009-B3F8-BBD42C1BD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DBB407C7-5F8F-4EA4-8F67-0101C2CD2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BF499A8-A6F2-4ABE-8D70-55E7581B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DA24228-1C48-408D-ABC1-8DBB054DA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A018399-E2D3-42FA-9EE3-F0F72EF08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B94B819-9AA4-4DE9-B523-83B8D7E8C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87AF0A4-3077-4A3C-BCEB-DF0300788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EF93833-B1AF-4422-A69C-2832F50E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8F7A780-C273-4718-9A7E-3DA3FFE02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AD4C9AE5-75DB-4053-8585-068BAC87A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B497651-D770-43C7-8D18-8031E0E21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6889963C-907D-4B91-A61C-EA636677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F6720AB9-C53B-4ECE-8868-5A389150A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E9D4C25-8466-4193-8769-6E98B0446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96210B4-D1A8-4E17-ADCB-6DF115F20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A6101A0E-F9CE-4691-82E8-2E843CC7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72F1A7A1-3269-447E-AB1F-79BC92EE4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B6EFE00-E96D-4692-B2F9-693F6FC70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FFCE563-7402-46D8-A8DC-EADAF240D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D26AA09-7280-4FFD-85B8-9359B3310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95B07333-CBB3-4AA6-8F70-419DDDF5A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1EEE549-AFFB-414B-B192-DF3A4DBC6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39BE538-2813-4921-85B8-5E68E4549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09469301-253A-408A-AE65-8D14DA19C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6984733-F4DB-4488-AE97-538B80942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90189BE0-9D3F-4B59-86F4-DC21D7B6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FAB6DCD-7637-4B4E-BC85-793DB7069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66FFC2EA-5A88-4579-B744-C12DFA310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CB3429E-A1BE-40A4-A96D-F653568DB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16A18F5A-7B31-480A-AB2E-4438712D6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7DD59AB-1FEA-4C61-B465-54A705FF8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0815BC3C-0731-4452-9753-AFF248A61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19A00E5-DFB8-4BFB-BD95-6FCCFEC0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CE246C5-AF7A-41A4-BA8A-412D316F7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EE0CBE9-580D-4862-9B64-C6FD424D0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4E24998-E663-468C-9811-18BD0F635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24E573A-443A-4D9A-9B2C-3B9E65B9B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A8E292C0-7878-4C58-A545-E73E0EAA5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91C8D31-4568-49CB-80AC-EEDA4E75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AED60A1-9C67-48D4-AB72-74F42C00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8786643-6CFB-4949-8D59-808682E5C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1AE4369-441D-4A18-8A13-9A9D1C7C7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C37A449-313E-41A2-BE5F-FA8DA2AE1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2AB3540-8441-4747-9B74-CBD61ED8F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A63368D-08AF-4662-8FF6-C2D063D13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C82034A8-09AE-47A0-BB95-9A1EB3C42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07E13B4-4EF5-4952-82B0-EBBFBF231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0E0C3F7-AAD2-4DFC-ABA2-07C490795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7686B57-8F87-45CE-8246-EEDC6048A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4CE76D2-FB91-4EE3-B400-9A42871E5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E37590E-5173-4528-85A1-500126270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943E4A3-B3DF-4945-85E1-836B79AFF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C222181-91D4-408D-B5C4-90374E624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928CBBF-D9BB-46ED-9499-0089D94EA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ADF14C5-8A33-4CEA-A2A6-784F42AE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668D468-B458-42E3-8BBF-6E7D5C71E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40FB6CBE-CA90-43F4-A1E1-2F35AEE6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20B1B41-AC60-4164-B133-B9D20033D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82D455B-986C-4AD9-A31D-F53D3366B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AE2DA9F-C8D2-4750-8534-1E1E03B34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4151145-10A3-4B51-A470-39BE5A103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541F879-C735-4DC0-8C6E-B5C124284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DF2EB95-57FD-4439-BC98-627B535EF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024E4F2-E817-4E67-A1C7-57F3C12E9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4420673B-FEE4-4E68-8FE0-FA0340B8F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A33556A-6556-476D-A57D-1D9D8F0B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2092223-F0F6-47FC-831B-CB1AC8439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CDDB5C8-D10F-4419-AF3C-AE21858F4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2431FD0-F521-47A3-B4C6-ABD0B09B8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2004FE4-172A-4D69-B655-748C6FF6F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1A7641A-B793-4491-9AD8-EBAD11D88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D42A008-8370-4E81-924B-5ED26337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1A2A899-73BE-412F-94E8-FE2255E2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9E7C8CDB-512D-493B-9C60-8BACC9557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A9CEC41F-FE62-4947-94F0-D57B7F990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27DEE35-8B26-4776-BD70-F17C86728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BE852-28B5-4039-B5AB-C41CB332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/>
              <a:t>Success Stories</a:t>
            </a:r>
          </a:p>
          <a:p>
            <a:pPr lvl="1"/>
            <a:r>
              <a:rPr lang="en-US" dirty="0"/>
              <a:t>Romantic Relationships</a:t>
            </a:r>
          </a:p>
          <a:p>
            <a:pPr lvl="1"/>
            <a:r>
              <a:rPr lang="en-US" dirty="0"/>
              <a:t>Friendships</a:t>
            </a:r>
          </a:p>
          <a:p>
            <a:r>
              <a:rPr lang="en-US" dirty="0"/>
              <a:t>Tinder is </a:t>
            </a:r>
            <a:r>
              <a:rPr lang="en-US" i="1" dirty="0"/>
              <a:t>the</a:t>
            </a:r>
            <a:r>
              <a:rPr lang="en-US" dirty="0"/>
              <a:t> place to meet people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 Example stories from BRIT+CO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478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0167-9DB5-4266-AE09-DF958314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Creative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E6E3C-088A-49A0-BB94-3F013DC0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accordance with our objectives, in order to increase app usage to 5%-10%, and given our target audience—students and young professionals aged 18 to 32—we aimed for our creatives to be on Instagram and Hulu</a:t>
            </a:r>
          </a:p>
          <a:p>
            <a:pPr lvl="1"/>
            <a:r>
              <a:rPr lang="en-US" dirty="0"/>
              <a:t>75% of Instagram users are 18-24 (Sprout Social, 2020)</a:t>
            </a:r>
          </a:p>
          <a:p>
            <a:pPr lvl="1"/>
            <a:r>
              <a:rPr lang="en-US" dirty="0"/>
              <a:t>57% on Instagram users are 25-30 (Sprout Social, 2020)</a:t>
            </a:r>
          </a:p>
          <a:p>
            <a:pPr lvl="1"/>
            <a:r>
              <a:rPr lang="en-US" dirty="0"/>
              <a:t>Average age for a Hulu viewer is 31 (Much Needed, 2020)</a:t>
            </a:r>
          </a:p>
          <a:p>
            <a:pPr lvl="1"/>
            <a:r>
              <a:rPr lang="en-US" dirty="0"/>
              <a:t>32 million people view Hulu with ads (Much Needed, 2020) </a:t>
            </a:r>
          </a:p>
          <a:p>
            <a:r>
              <a:rPr lang="en-US" dirty="0"/>
              <a:t>We decided to include Joe </a:t>
            </a:r>
            <a:r>
              <a:rPr lang="en-US" dirty="0" err="1"/>
              <a:t>Keery</a:t>
            </a:r>
            <a:r>
              <a:rPr lang="en-US" dirty="0"/>
              <a:t>, of </a:t>
            </a:r>
            <a:r>
              <a:rPr lang="en-US" i="1" dirty="0"/>
              <a:t>Stranger Things</a:t>
            </a:r>
            <a:r>
              <a:rPr lang="en-US" dirty="0"/>
              <a:t>, to promote Tinder as he’s a very popular actor in our given target audience</a:t>
            </a:r>
          </a:p>
          <a:p>
            <a:r>
              <a:rPr lang="en-US" dirty="0"/>
              <a:t>Offering 43 billion matches to date, Tinder—the world’s most popular dating app—is the perfect place for dating, making friends, and meeting new people (Tinder)</a:t>
            </a:r>
          </a:p>
        </p:txBody>
      </p:sp>
    </p:spTree>
    <p:extLst>
      <p:ext uri="{BB962C8B-B14F-4D97-AF65-F5344CB8AC3E}">
        <p14:creationId xmlns:p14="http://schemas.microsoft.com/office/powerpoint/2010/main" val="179891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7EE0-48F4-4B66-94AB-28A24FF5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References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D0FA3-FB51-4605-9BE9-CAC1FC7DC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Chen, J. (2020). Social media demographics to inform your brand's strategy in 2020. Retrieved from </a:t>
            </a:r>
            <a:r>
              <a:rPr lang="en-US" dirty="0">
                <a:ea typeface="+mn-lt"/>
                <a:cs typeface="+mn-lt"/>
                <a:hlinkClick r:id="rId2"/>
              </a:rPr>
              <a:t>https://sproutsocial.com/insights/new-social-media-demographics/</a:t>
            </a:r>
            <a:endParaRPr lang="en-US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Kosik, A. H. (2017). 5 tinder success stories that will restore your faith in love. Retrieved from </a:t>
            </a:r>
            <a:r>
              <a:rPr lang="en-US" dirty="0">
                <a:ea typeface="+mn-lt"/>
                <a:cs typeface="+mn-lt"/>
                <a:hlinkClick r:id="rId3"/>
              </a:rPr>
              <a:t>https://www.brit.co/5-tinder-success-stories-that-will-restore-your-faith-in-love/</a:t>
            </a:r>
            <a:endParaRPr lang="en-US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Much Needed. (2020). Hulu by the numbers: User statistics, demographics, and fun facts. Retrieved from </a:t>
            </a:r>
            <a:r>
              <a:rPr lang="en-US" dirty="0">
                <a:ea typeface="+mn-lt"/>
                <a:cs typeface="+mn-lt"/>
                <a:hlinkClick r:id="rId4"/>
              </a:rPr>
              <a:t>https://muchneeded.com/hulu-statistics/#:~:text=The%20average%20age%20of%20a%20Hulu%20subscriber%20is%2031&amp;text=For%20a%20perspective%2C%20this%20is,millennials%20subscribe%20to%20OTT%20services </a:t>
            </a:r>
            <a:endParaRPr lang="en-US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SWOT analysis of tinder. Retrieved from </a:t>
            </a:r>
            <a:r>
              <a:rPr lang="en-US" dirty="0">
                <a:ea typeface="+mn-lt"/>
                <a:cs typeface="+mn-lt"/>
                <a:hlinkClick r:id="rId5"/>
              </a:rPr>
              <a:t>https://freeessays.club/swot-analysis-of-tinder/</a:t>
            </a:r>
            <a:endParaRPr lang="en-US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Tinder. Retrieved from </a:t>
            </a:r>
            <a:r>
              <a:rPr lang="en-US" dirty="0">
                <a:ea typeface="+mn-lt"/>
                <a:cs typeface="+mn-lt"/>
                <a:hlinkClick r:id="rId6"/>
              </a:rPr>
              <a:t>https://tinder.com/?lang=en</a:t>
            </a:r>
            <a:r>
              <a:rPr lang="en-US" dirty="0">
                <a:ea typeface="+mn-lt"/>
                <a:cs typeface="+mn-lt"/>
              </a:rPr>
              <a:t>  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Tinder information, statistics, facts and history. Retrieved from </a:t>
            </a:r>
            <a:r>
              <a:rPr lang="en-US" dirty="0">
                <a:ea typeface="+mn-lt"/>
                <a:cs typeface="+mn-lt"/>
                <a:hlinkClick r:id="rId7"/>
              </a:rPr>
              <a:t>https://www.datingsitesreviews.com/staticpages/index.php?page=Tinder-Statistics-Facts-History#:~:text=Tinder%20History%20Summary,later%20left%20and%20started%20Bumble).&amp;text=In%202017%20Tinder%20released%20a%20web%20version%20of%20their%20service.</a:t>
            </a:r>
            <a:endParaRPr lang="en-US"/>
          </a:p>
          <a:p>
            <a:pPr marL="0" indent="0">
              <a:buNone/>
            </a:pPr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5010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C082D-A490-446F-9ED0-CFC12BC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Source Sans Pro"/>
              </a:rPr>
              <a:t>History </a:t>
            </a:r>
            <a:endParaRPr lang="en-US"/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6879-DDCD-4197-B5BA-357639A3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19" y="679866"/>
            <a:ext cx="5456852" cy="55876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+mn-lt"/>
                <a:cs typeface="+mn-lt"/>
              </a:rPr>
              <a:t>Tinder is an online dating app that allows users to swipe to like or dislike someone’s profile based on pictures and bio</a:t>
            </a:r>
            <a:endParaRPr lang="en-US" sz="2400" dirty="0">
              <a:ea typeface="Source Sans Pro"/>
            </a:endParaRPr>
          </a:p>
          <a:p>
            <a:r>
              <a:rPr lang="en-US" sz="2400" dirty="0">
                <a:ea typeface="+mn-lt"/>
                <a:cs typeface="+mn-lt"/>
              </a:rPr>
              <a:t>Launched on September 12</a:t>
            </a:r>
            <a:r>
              <a:rPr lang="en-US" sz="2400" baseline="30000" dirty="0">
                <a:ea typeface="+mn-lt"/>
                <a:cs typeface="+mn-lt"/>
              </a:rPr>
              <a:t>th</a:t>
            </a:r>
            <a:r>
              <a:rPr lang="en-US" sz="2400" dirty="0">
                <a:ea typeface="+mn-lt"/>
                <a:cs typeface="+mn-lt"/>
              </a:rPr>
              <a:t>, 2012 on iOS and then on Android </a:t>
            </a:r>
            <a:endParaRPr lang="en-US" sz="2400" dirty="0">
              <a:ea typeface="Source Sans Pro"/>
            </a:endParaRPr>
          </a:p>
          <a:p>
            <a:r>
              <a:rPr lang="en-US" sz="2400" dirty="0">
                <a:ea typeface="+mn-lt"/>
                <a:cs typeface="+mn-lt"/>
              </a:rPr>
              <a:t>Founded by Sean Rad, Jonathan Badeen, Justin Mateen, Joe Munoz, Dinesh Moorjani, and Whitney Wolfe</a:t>
            </a:r>
            <a:endParaRPr lang="en-US" sz="2400" dirty="0">
              <a:ea typeface="Source Sans Pro"/>
            </a:endParaRPr>
          </a:p>
          <a:p>
            <a:r>
              <a:rPr lang="en-US" sz="2400" dirty="0">
                <a:ea typeface="+mn-lt"/>
                <a:cs typeface="+mn-lt"/>
              </a:rPr>
              <a:t>In 2017, Tinder created a web version of the app to allow people to use the service online</a:t>
            </a:r>
            <a:endParaRPr lang="en-US" sz="2400" dirty="0">
              <a:ea typeface="Source Sans Pro"/>
            </a:endParaRPr>
          </a:p>
          <a:p>
            <a:r>
              <a:rPr lang="en-US" sz="2400" dirty="0">
                <a:ea typeface="+mn-lt"/>
                <a:cs typeface="+mn-lt"/>
              </a:rPr>
              <a:t>As of 2020, Tinder has been downloaded by users more the 340 million times </a:t>
            </a:r>
            <a:endParaRPr lang="en-US" sz="2400" dirty="0">
              <a:ea typeface="Source Sans Pro"/>
            </a:endParaRPr>
          </a:p>
          <a:p>
            <a:endParaRPr lang="en-US" sz="24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3786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7384-08CE-4924-8D71-19DB6E91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SWOT Analysis 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31E7EA-50BE-411E-9244-F928E1118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948799"/>
              </p:ext>
            </p:extLst>
          </p:nvPr>
        </p:nvGraphicFramePr>
        <p:xfrm>
          <a:off x="838200" y="1825625"/>
          <a:ext cx="10515598" cy="357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326">
                  <a:extLst>
                    <a:ext uri="{9D8B030D-6E8A-4147-A177-3AD203B41FA5}">
                      <a16:colId xmlns:a16="http://schemas.microsoft.com/office/drawing/2014/main" val="2850886279"/>
                    </a:ext>
                  </a:extLst>
                </a:gridCol>
                <a:gridCol w="2628326">
                  <a:extLst>
                    <a:ext uri="{9D8B030D-6E8A-4147-A177-3AD203B41FA5}">
                      <a16:colId xmlns:a16="http://schemas.microsoft.com/office/drawing/2014/main" val="1585027300"/>
                    </a:ext>
                  </a:extLst>
                </a:gridCol>
                <a:gridCol w="2629473">
                  <a:extLst>
                    <a:ext uri="{9D8B030D-6E8A-4147-A177-3AD203B41FA5}">
                      <a16:colId xmlns:a16="http://schemas.microsoft.com/office/drawing/2014/main" val="2656503107"/>
                    </a:ext>
                  </a:extLst>
                </a:gridCol>
                <a:gridCol w="2629473">
                  <a:extLst>
                    <a:ext uri="{9D8B030D-6E8A-4147-A177-3AD203B41FA5}">
                      <a16:colId xmlns:a16="http://schemas.microsoft.com/office/drawing/2014/main" val="2312034376"/>
                    </a:ext>
                  </a:extLst>
                </a:gridCol>
              </a:tblGrid>
              <a:tr h="830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Strengths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Weaknesses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Opportunities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Threats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81610"/>
                  </a:ext>
                </a:extLst>
              </a:tr>
              <a:tr h="2348230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Brand awareness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High demand for dating app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User-friendly (easy to use)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Cheap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Users may block collection of personal information, making it harder to match people with them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Privacy concerns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Associated as “hook-up” app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Vulnerability of information on users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Big market for dating apps, so a lot of room for adaptation of app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New technology allows for new features to the app 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Expansion to new regions of the world who don’t use the app already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Increasing number of other dating apps, such as, Bumble, Hinge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May be a ban on tracking user information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08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33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2006-F94C-4EB4-B0BC-32DDCE05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Brand Goals and Objectives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BB2F-9CCB-43A9-9B0F-C75FE4166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Increase app usage by 5% to 10% as a result of a 6-month ad campaign</a:t>
            </a:r>
          </a:p>
          <a:p>
            <a:r>
              <a:rPr lang="en-US" dirty="0">
                <a:ea typeface="Source Sans Pro"/>
              </a:rPr>
              <a:t>Change perception of Tinder being a hookup only app to a relationship focused app</a:t>
            </a:r>
          </a:p>
          <a:p>
            <a:r>
              <a:rPr lang="en-US" dirty="0">
                <a:ea typeface="Source Sans Pro"/>
              </a:rPr>
              <a:t>Increase awareness of Tinder's new phased perception between competitors like Hinge, Bumble, Coffee Meets Bagel and The League</a:t>
            </a:r>
          </a:p>
        </p:txBody>
      </p:sp>
    </p:spTree>
    <p:extLst>
      <p:ext uri="{BB962C8B-B14F-4D97-AF65-F5344CB8AC3E}">
        <p14:creationId xmlns:p14="http://schemas.microsoft.com/office/powerpoint/2010/main" val="379141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D9E9-C7BB-43A8-9434-C60ED945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Target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99778-10A7-4FA4-8E27-D790E1ED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The target audience we would like to cater to would be for those living in the suburbs where there are more limited means on meeting local singles</a:t>
            </a:r>
          </a:p>
          <a:p>
            <a:r>
              <a:rPr lang="en-US" dirty="0">
                <a:ea typeface="Source Sans Pro"/>
              </a:rPr>
              <a:t>Target age group: 18-32</a:t>
            </a:r>
          </a:p>
          <a:p>
            <a:r>
              <a:rPr lang="en-US" dirty="0">
                <a:ea typeface="Source Sans Pro"/>
              </a:rPr>
              <a:t>Targeting all genders and sexual orientations</a:t>
            </a:r>
          </a:p>
          <a:p>
            <a:r>
              <a:rPr lang="en-US" dirty="0">
                <a:ea typeface="Source Sans Pro"/>
              </a:rPr>
              <a:t>Target income level: students to young professionals</a:t>
            </a:r>
          </a:p>
          <a:p>
            <a:pPr lvl="1"/>
            <a:r>
              <a:rPr lang="en-US" dirty="0">
                <a:ea typeface="Source Sans Pro"/>
              </a:rPr>
              <a:t>App is free, so income won't be a deterring factor</a:t>
            </a:r>
          </a:p>
        </p:txBody>
      </p:sp>
    </p:spTree>
    <p:extLst>
      <p:ext uri="{BB962C8B-B14F-4D97-AF65-F5344CB8AC3E}">
        <p14:creationId xmlns:p14="http://schemas.microsoft.com/office/powerpoint/2010/main" val="22030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19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BB557-BB81-4C71-9E3E-DA2D6B2F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cap="all" spc="1500">
                <a:ea typeface="Source Sans Pro SemiBold" panose="020B0603030403020204" pitchFamily="34" charset="0"/>
              </a:rPr>
              <a:t>Media Planning-Budget </a:t>
            </a:r>
          </a:p>
        </p:txBody>
      </p:sp>
      <p:grpSp>
        <p:nvGrpSpPr>
          <p:cNvPr id="202" name="Graphic 38">
            <a:extLst>
              <a:ext uri="{FF2B5EF4-FFF2-40B4-BE49-F238E27FC236}">
                <a16:creationId xmlns:a16="http://schemas.microsoft.com/office/drawing/2014/main" id="{9742E72B-7FDB-4BC3-84CE-9A8675647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97554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E41CB4E-1ACC-413B-9806-FF276C0F0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9B54E44-06C0-461C-A803-0F535321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8" name="Oval 205">
            <a:extLst>
              <a:ext uri="{FF2B5EF4-FFF2-40B4-BE49-F238E27FC236}">
                <a16:creationId xmlns:a16="http://schemas.microsoft.com/office/drawing/2014/main" id="{09645E15-CD1B-4EAA-B2F2-D41E53C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0C571069-A359-469A-98CD-9458DBAA0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F3C48F8F-1B4D-40B6-B38E-C71C2269E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6" r="5707" b="-4"/>
          <a:stretch/>
        </p:blipFill>
        <p:spPr>
          <a:xfrm>
            <a:off x="1163181" y="1331504"/>
            <a:ext cx="4094363" cy="4065597"/>
          </a:xfrm>
          <a:prstGeom prst="rect">
            <a:avLst/>
          </a:prstGeom>
        </p:spPr>
      </p:pic>
      <p:grpSp>
        <p:nvGrpSpPr>
          <p:cNvPr id="210" name="Graphic 4">
            <a:extLst>
              <a:ext uri="{FF2B5EF4-FFF2-40B4-BE49-F238E27FC236}">
                <a16:creationId xmlns:a16="http://schemas.microsoft.com/office/drawing/2014/main" id="{A61BDD87-32CE-4DE2-AAE1-62C2F4793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4903342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24" name="Freeform: Shape 210">
              <a:extLst>
                <a:ext uri="{FF2B5EF4-FFF2-40B4-BE49-F238E27FC236}">
                  <a16:creationId xmlns:a16="http://schemas.microsoft.com/office/drawing/2014/main" id="{EF0F3645-6645-44FD-A4C7-06D41C09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5458736-D4A2-40D4-9420-C40AEB2AB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12">
              <a:extLst>
                <a:ext uri="{FF2B5EF4-FFF2-40B4-BE49-F238E27FC236}">
                  <a16:creationId xmlns:a16="http://schemas.microsoft.com/office/drawing/2014/main" id="{768FA6A4-209B-443A-9CF2-FFDC90EC3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EB0A6C9-E0F4-403E-8FB7-5FF4F1F6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14">
              <a:extLst>
                <a:ext uri="{FF2B5EF4-FFF2-40B4-BE49-F238E27FC236}">
                  <a16:creationId xmlns:a16="http://schemas.microsoft.com/office/drawing/2014/main" id="{6DA5950E-75DA-4E34-99EB-898254870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F609E6F-709D-42D6-8E54-91E37E2B1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16">
              <a:extLst>
                <a:ext uri="{FF2B5EF4-FFF2-40B4-BE49-F238E27FC236}">
                  <a16:creationId xmlns:a16="http://schemas.microsoft.com/office/drawing/2014/main" id="{0C4707FB-9E68-4EBA-A4E0-4516F1506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799771A-5CA8-4CCE-B4F5-FE8C20379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18">
              <a:extLst>
                <a:ext uri="{FF2B5EF4-FFF2-40B4-BE49-F238E27FC236}">
                  <a16:creationId xmlns:a16="http://schemas.microsoft.com/office/drawing/2014/main" id="{461D636C-9A38-466B-BD92-39795F493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9F3BD6-49A2-4D64-A3C0-8EFCEF9D9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20">
              <a:extLst>
                <a:ext uri="{FF2B5EF4-FFF2-40B4-BE49-F238E27FC236}">
                  <a16:creationId xmlns:a16="http://schemas.microsoft.com/office/drawing/2014/main" id="{4ABC753B-C028-4FCD-9D53-2BDBB2644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A8F316F-3B46-4F37-AB8C-E6936830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22">
              <a:extLst>
                <a:ext uri="{FF2B5EF4-FFF2-40B4-BE49-F238E27FC236}">
                  <a16:creationId xmlns:a16="http://schemas.microsoft.com/office/drawing/2014/main" id="{2636F8A8-BD35-4E0B-901B-1589A053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5" name="Content Placeholder 175">
            <a:extLst>
              <a:ext uri="{FF2B5EF4-FFF2-40B4-BE49-F238E27FC236}">
                <a16:creationId xmlns:a16="http://schemas.microsoft.com/office/drawing/2014/main" id="{E25F619F-C2A1-4314-8B22-E51154D32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Instagram </a:t>
            </a:r>
          </a:p>
          <a:p>
            <a:pPr lvl="1"/>
            <a:r>
              <a:rPr lang="en-US">
                <a:ea typeface="Source Sans Pro"/>
              </a:rPr>
              <a:t>$575,000</a:t>
            </a:r>
            <a:endParaRPr lang="en-US" dirty="0">
              <a:ea typeface="Source Sans Pro"/>
            </a:endParaRPr>
          </a:p>
          <a:p>
            <a:r>
              <a:rPr lang="en-US">
                <a:ea typeface="Source Sans Pro"/>
              </a:rPr>
              <a:t>Sponsorship Fee – Joe Keery</a:t>
            </a:r>
            <a:endParaRPr lang="en-US" dirty="0">
              <a:ea typeface="Source Sans Pro"/>
            </a:endParaRPr>
          </a:p>
          <a:p>
            <a:pPr lvl="1"/>
            <a:r>
              <a:rPr lang="en-US">
                <a:ea typeface="Source Sans Pro"/>
              </a:rPr>
              <a:t>$225,000</a:t>
            </a:r>
            <a:endParaRPr lang="en-US" dirty="0">
              <a:ea typeface="Source Sans Pro"/>
            </a:endParaRPr>
          </a:p>
          <a:p>
            <a:r>
              <a:rPr lang="en-US">
                <a:ea typeface="Source Sans Pro"/>
              </a:rPr>
              <a:t>Hulu</a:t>
            </a:r>
            <a:endParaRPr lang="en-US" dirty="0">
              <a:ea typeface="Source Sans Pro"/>
            </a:endParaRPr>
          </a:p>
          <a:p>
            <a:pPr lvl="1"/>
            <a:r>
              <a:rPr lang="en-US">
                <a:ea typeface="Source Sans Pro"/>
              </a:rPr>
              <a:t>$200,000</a:t>
            </a:r>
          </a:p>
          <a:p>
            <a:pPr lvl="1"/>
            <a:endParaRPr lang="en-US" dirty="0">
              <a:ea typeface="Source Sans Pro"/>
            </a:endParaRPr>
          </a:p>
          <a:p>
            <a:r>
              <a:rPr lang="en-US">
                <a:ea typeface="Source Sans Pro"/>
              </a:rPr>
              <a:t>Total Budget </a:t>
            </a:r>
            <a:endParaRPr lang="en-US" dirty="0">
              <a:ea typeface="Source Sans Pro"/>
            </a:endParaRPr>
          </a:p>
          <a:p>
            <a:pPr lvl="1"/>
            <a:r>
              <a:rPr lang="en-US">
                <a:ea typeface="Source Sans Pro"/>
              </a:rPr>
              <a:t>$1,000,000</a:t>
            </a:r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5265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4" name="Oval 383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86" name="Rectangle 38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8" name="Graphic 38">
            <a:extLst>
              <a:ext uri="{FF2B5EF4-FFF2-40B4-BE49-F238E27FC236}">
                <a16:creationId xmlns:a16="http://schemas.microsoft.com/office/drawing/2014/main" id="{5ECDEC52-15F3-49DD-BCBA-A0533E54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EE397E3-43A2-4524-8550-ADE3AE3AB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45F6E3BF-04CB-4B08-A2F8-180577714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2" name="Graphic 38">
            <a:extLst>
              <a:ext uri="{FF2B5EF4-FFF2-40B4-BE49-F238E27FC236}">
                <a16:creationId xmlns:a16="http://schemas.microsoft.com/office/drawing/2014/main" id="{4D91CBDC-3A55-4B80-A109-4C758ADF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>
              <a:alpha val="20000"/>
            </a:schemeClr>
          </a:solidFill>
        </p:grpSpPr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C055BDD-DCD4-4802-84CF-7D2D87FBE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0D6F64A9-E879-4869-946F-1814184EE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478CD8A-FF59-40AD-8101-D685A2FEF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F5134B80-595D-48FB-B98E-C3A6E094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59362DC-121F-433C-B156-4C6BA718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400" name="Rectangle 399">
            <a:extLst>
              <a:ext uri="{FF2B5EF4-FFF2-40B4-BE49-F238E27FC236}">
                <a16:creationId xmlns:a16="http://schemas.microsoft.com/office/drawing/2014/main" id="{B410157D-B333-4FC1-952E-FB1E4A1F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954A9-3579-4234-A887-66BF0D47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12" y="1827504"/>
            <a:ext cx="362447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cap="all" spc="1500">
                <a:ea typeface="Source Sans Pro SemiBold" panose="020B0603030403020204" pitchFamily="34" charset="0"/>
              </a:rPr>
              <a:t>Monthly Budget Overview</a:t>
            </a: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DFE66D7D-ABDD-4F6B-A637-3A3A2ACE1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2D1AF5D9-E67F-4DB6-8615-293D2249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D2E430EB-15D3-44E0-9478-E03D561A4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222" y="655559"/>
            <a:ext cx="5294218" cy="50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10BA-2CD8-41A1-9A9B-AEEDEE62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Timeline 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11A38D-C5E8-4C8B-9160-4418295AA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286875"/>
              </p:ext>
            </p:extLst>
          </p:nvPr>
        </p:nvGraphicFramePr>
        <p:xfrm>
          <a:off x="230037" y="1710906"/>
          <a:ext cx="3754018" cy="462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066">
                  <a:extLst>
                    <a:ext uri="{9D8B030D-6E8A-4147-A177-3AD203B41FA5}">
                      <a16:colId xmlns:a16="http://schemas.microsoft.com/office/drawing/2014/main" val="3673518690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3758856226"/>
                    </a:ext>
                  </a:extLst>
                </a:gridCol>
                <a:gridCol w="1061619">
                  <a:extLst>
                    <a:ext uri="{9D8B030D-6E8A-4147-A177-3AD203B41FA5}">
                      <a16:colId xmlns:a16="http://schemas.microsoft.com/office/drawing/2014/main" val="3412658162"/>
                    </a:ext>
                  </a:extLst>
                </a:gridCol>
              </a:tblGrid>
              <a:tr h="6555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Instagram </a:t>
                      </a:r>
                      <a:endParaRPr lang="en-US" sz="3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87283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April 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$95,833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9.58%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30407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May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$95,833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9.58%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28382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June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$95,833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9.58%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758261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July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$95,833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9.58%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708179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August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$95,833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9.58%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03912"/>
                  </a:ext>
                </a:extLst>
              </a:tr>
              <a:tr h="68921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September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$95,833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Source Sans Pro"/>
                        </a:rPr>
                        <a:t>9.58%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55820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93AEAEDE-0E9B-4397-83B5-7C2452CF0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778122"/>
              </p:ext>
            </p:extLst>
          </p:nvPr>
        </p:nvGraphicFramePr>
        <p:xfrm>
          <a:off x="4249946" y="1000664"/>
          <a:ext cx="3754018" cy="462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066">
                  <a:extLst>
                    <a:ext uri="{9D8B030D-6E8A-4147-A177-3AD203B41FA5}">
                      <a16:colId xmlns:a16="http://schemas.microsoft.com/office/drawing/2014/main" val="3673518690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3758856226"/>
                    </a:ext>
                  </a:extLst>
                </a:gridCol>
                <a:gridCol w="1061619">
                  <a:extLst>
                    <a:ext uri="{9D8B030D-6E8A-4147-A177-3AD203B41FA5}">
                      <a16:colId xmlns:a16="http://schemas.microsoft.com/office/drawing/2014/main" val="3412658162"/>
                    </a:ext>
                  </a:extLst>
                </a:gridCol>
              </a:tblGrid>
              <a:tr h="6555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Sponsorship Fee</a:t>
                      </a:r>
                      <a:endParaRPr lang="en-US" sz="3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87283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April 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$75,000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7.5%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30407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May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0%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28382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June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$75,000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7.5%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758261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July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0%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708179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August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$75,000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7.5%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03912"/>
                  </a:ext>
                </a:extLst>
              </a:tr>
              <a:tr h="68921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0%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55820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B814D6A2-5CC8-4C4B-B632-C62C26428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389915"/>
              </p:ext>
            </p:extLst>
          </p:nvPr>
        </p:nvGraphicFramePr>
        <p:xfrm>
          <a:off x="8226724" y="333555"/>
          <a:ext cx="3754018" cy="462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066">
                  <a:extLst>
                    <a:ext uri="{9D8B030D-6E8A-4147-A177-3AD203B41FA5}">
                      <a16:colId xmlns:a16="http://schemas.microsoft.com/office/drawing/2014/main" val="3673518690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3758856226"/>
                    </a:ext>
                  </a:extLst>
                </a:gridCol>
                <a:gridCol w="1061619">
                  <a:extLst>
                    <a:ext uri="{9D8B030D-6E8A-4147-A177-3AD203B41FA5}">
                      <a16:colId xmlns:a16="http://schemas.microsoft.com/office/drawing/2014/main" val="3412658162"/>
                    </a:ext>
                  </a:extLst>
                </a:gridCol>
              </a:tblGrid>
              <a:tr h="6555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Hulu</a:t>
                      </a:r>
                      <a:endParaRPr lang="en-US" sz="3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87283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April 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$45,000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4.5%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30407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May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$25,000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2.5%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28382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June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$40,000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4.0%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758261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July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$25,000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2.5%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708179"/>
                  </a:ext>
                </a:extLst>
              </a:tr>
              <a:tr h="65559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August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$40,000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4.0%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03912"/>
                  </a:ext>
                </a:extLst>
              </a:tr>
              <a:tr h="689217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$25,000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5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6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414B-4EF2-45FB-982D-EE27A982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Creative 1 – Instagram 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1347-FF0F-4F3D-ADF0-20C7C5DD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0965" cy="4351338"/>
          </a:xfrm>
        </p:spPr>
        <p:txBody>
          <a:bodyPr/>
          <a:lstStyle/>
          <a:p>
            <a:r>
              <a:rPr lang="en-US" dirty="0"/>
              <a:t>“Things are about to get stranger for Joe and his love triangle... Joe downloaded Tinder. </a:t>
            </a:r>
            <a:r>
              <a:rPr lang="en-US" dirty="0" err="1"/>
              <a:t>Lookin</a:t>
            </a:r>
            <a:r>
              <a:rPr lang="en-US" dirty="0"/>
              <a:t>’ for love in the strangest of places 😉🔥❤️”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8 Big Questions We Have After Stranger Things Season 2 - CINEMABLEND">
            <a:extLst>
              <a:ext uri="{FF2B5EF4-FFF2-40B4-BE49-F238E27FC236}">
                <a16:creationId xmlns:a16="http://schemas.microsoft.com/office/drawing/2014/main" id="{A38928CB-3E46-724E-B24F-AC4D82AB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7" y="4182857"/>
            <a:ext cx="4607745" cy="23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4B62B-05A8-1B4F-A25A-A5157DC5E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827" y="692783"/>
            <a:ext cx="4595521" cy="5800092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34957B8F-4C90-724A-B0C1-3E4E97F52E04}"/>
              </a:ext>
            </a:extLst>
          </p:cNvPr>
          <p:cNvCxnSpPr>
            <a:cxnSpLocks/>
          </p:cNvCxnSpPr>
          <p:nvPr/>
        </p:nvCxnSpPr>
        <p:spPr>
          <a:xfrm flipV="1">
            <a:off x="6008144" y="4574883"/>
            <a:ext cx="983387" cy="640080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23575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896</Words>
  <Application>Microsoft Office PowerPoint</Application>
  <PresentationFormat>Widescreen</PresentationFormat>
  <Paragraphs>139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Source Sans Pro</vt:lpstr>
      <vt:lpstr>FunkyShapesDarkVTI</vt:lpstr>
      <vt:lpstr>Tinder </vt:lpstr>
      <vt:lpstr>History </vt:lpstr>
      <vt:lpstr>SWOT Analysis </vt:lpstr>
      <vt:lpstr>Brand Goals and Objectives </vt:lpstr>
      <vt:lpstr>Target Audience</vt:lpstr>
      <vt:lpstr>Media Planning-Budget </vt:lpstr>
      <vt:lpstr>Monthly Budget Overview</vt:lpstr>
      <vt:lpstr>Timeline </vt:lpstr>
      <vt:lpstr>Creative 1 – Instagram Ad</vt:lpstr>
      <vt:lpstr>Creative 2 – Hulu Ad</vt:lpstr>
      <vt:lpstr>Creative Process</vt:lpstr>
      <vt:lpstr>References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Tinder</dc:title>
  <dc:creator>Hasbun, Vanessa</dc:creator>
  <cp:lastModifiedBy>thompsonm10290@outlook.com</cp:lastModifiedBy>
  <cp:revision>7</cp:revision>
  <dcterms:created xsi:type="dcterms:W3CDTF">2020-11-11T00:02:12Z</dcterms:created>
  <dcterms:modified xsi:type="dcterms:W3CDTF">2022-05-12T20:31:56Z</dcterms:modified>
</cp:coreProperties>
</file>