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2.xml" ContentType="application/inkml+xml"/>
  <Override PartName="/ppt/ink/ink3.xml" ContentType="application/inkml+xml"/>
  <Override PartName="/ppt/ink/ink4.xml" ContentType="application/inkml+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33"/>
  </p:notesMasterIdLst>
  <p:sldIdLst>
    <p:sldId id="256" r:id="rId2"/>
    <p:sldId id="258" r:id="rId3"/>
    <p:sldId id="263" r:id="rId4"/>
    <p:sldId id="295" r:id="rId5"/>
    <p:sldId id="260" r:id="rId6"/>
    <p:sldId id="261" r:id="rId7"/>
    <p:sldId id="296" r:id="rId8"/>
    <p:sldId id="262" r:id="rId9"/>
    <p:sldId id="265" r:id="rId10"/>
    <p:sldId id="301" r:id="rId11"/>
    <p:sldId id="267" r:id="rId12"/>
    <p:sldId id="279" r:id="rId13"/>
    <p:sldId id="270" r:id="rId14"/>
    <p:sldId id="297" r:id="rId15"/>
    <p:sldId id="271" r:id="rId16"/>
    <p:sldId id="278" r:id="rId17"/>
    <p:sldId id="272" r:id="rId18"/>
    <p:sldId id="275" r:id="rId19"/>
    <p:sldId id="277" r:id="rId20"/>
    <p:sldId id="281" r:id="rId21"/>
    <p:sldId id="282" r:id="rId22"/>
    <p:sldId id="283" r:id="rId23"/>
    <p:sldId id="284" r:id="rId24"/>
    <p:sldId id="299" r:id="rId25"/>
    <p:sldId id="300" r:id="rId26"/>
    <p:sldId id="298" r:id="rId27"/>
    <p:sldId id="285" r:id="rId28"/>
    <p:sldId id="304" r:id="rId29"/>
    <p:sldId id="305" r:id="rId30"/>
    <p:sldId id="306" r:id="rId31"/>
    <p:sldId id="30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arman, Cassidy" initials="SC" lastIdx="2" clrIdx="0">
    <p:extLst>
      <p:ext uri="{19B8F6BF-5375-455C-9EA6-DF929625EA0E}">
        <p15:presenceInfo xmlns:p15="http://schemas.microsoft.com/office/powerpoint/2012/main" userId="S::cspearm2@depaul.edu::26c1c2df-b7c0-40a7-915b-ef0fc49ea524" providerId="AD"/>
      </p:ext>
    </p:extLst>
  </p:cmAuthor>
  <p:cmAuthor id="2" name="Hasbun, Vanessa" initials="HV" lastIdx="1" clrIdx="1">
    <p:extLst>
      <p:ext uri="{19B8F6BF-5375-455C-9EA6-DF929625EA0E}">
        <p15:presenceInfo xmlns:p15="http://schemas.microsoft.com/office/powerpoint/2012/main" userId="S::vhasbun1@depaul.edu::1af7a751-682b-45d7-a886-dccc4f6ccf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37"/>
    <p:restoredTop sz="94662"/>
  </p:normalViewPr>
  <p:slideViewPr>
    <p:cSldViewPr snapToGrid="0" snapToObjects="1">
      <p:cViewPr varScale="1">
        <p:scale>
          <a:sx n="108" d="100"/>
          <a:sy n="108" d="100"/>
        </p:scale>
        <p:origin x="7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10326E-7B12-644D-AB24-F7B2CD3DEA66}" type="doc">
      <dgm:prSet loTypeId="urn:microsoft.com/office/officeart/2005/8/layout/bProcess3" loCatId="" qsTypeId="urn:microsoft.com/office/officeart/2005/8/quickstyle/simple2" qsCatId="simple" csTypeId="urn:microsoft.com/office/officeart/2005/8/colors/colorful5" csCatId="colorful" phldr="1"/>
      <dgm:spPr/>
      <dgm:t>
        <a:bodyPr/>
        <a:lstStyle/>
        <a:p>
          <a:endParaRPr lang="en-US"/>
        </a:p>
      </dgm:t>
    </dgm:pt>
    <dgm:pt modelId="{8B46FB99-4E6B-0A48-8E1D-F62C7E0D0EB1}">
      <dgm:prSet phldrT="[Text]" phldr="0"/>
      <dgm:spPr/>
      <dgm:t>
        <a:bodyPr/>
        <a:lstStyle/>
        <a:p>
          <a:pPr rtl="0"/>
          <a:r>
            <a:rPr lang="en-US">
              <a:latin typeface="Calibri Light" panose="020F0302020204030204"/>
            </a:rPr>
            <a:t> Vintage Style</a:t>
          </a:r>
          <a:endParaRPr lang="en-US"/>
        </a:p>
      </dgm:t>
    </dgm:pt>
    <dgm:pt modelId="{B6603A75-6C8B-A644-A26A-7C07671434FB}" type="parTrans" cxnId="{D7EC76D7-F259-314C-86D7-63136CA73CBB}">
      <dgm:prSet/>
      <dgm:spPr/>
      <dgm:t>
        <a:bodyPr/>
        <a:lstStyle/>
        <a:p>
          <a:endParaRPr lang="en-US"/>
        </a:p>
      </dgm:t>
    </dgm:pt>
    <dgm:pt modelId="{CB3215A2-8408-D54A-9107-478C01AFB29B}" type="sibTrans" cxnId="{D7EC76D7-F259-314C-86D7-63136CA73CBB}">
      <dgm:prSet/>
      <dgm:spPr/>
      <dgm:t>
        <a:bodyPr/>
        <a:lstStyle/>
        <a:p>
          <a:endParaRPr lang="en-US"/>
        </a:p>
      </dgm:t>
    </dgm:pt>
    <dgm:pt modelId="{B560426B-7DFF-7645-AEA1-E61D29029FFC}">
      <dgm:prSet phldrT="[Text]" phldr="0"/>
      <dgm:spPr/>
      <dgm:t>
        <a:bodyPr/>
        <a:lstStyle/>
        <a:p>
          <a:pPr rtl="0"/>
          <a:r>
            <a:rPr lang="en-US">
              <a:latin typeface="Calibri Light" panose="020F0302020204030204"/>
            </a:rPr>
            <a:t>Inclusivity (SIZING)</a:t>
          </a:r>
          <a:endParaRPr lang="en-US"/>
        </a:p>
      </dgm:t>
    </dgm:pt>
    <dgm:pt modelId="{8496EC15-CEC1-C042-93E1-77330B58B753}" type="parTrans" cxnId="{DB6F2782-0CDD-8E47-A5C5-3E2D3504ADAE}">
      <dgm:prSet/>
      <dgm:spPr/>
      <dgm:t>
        <a:bodyPr/>
        <a:lstStyle/>
        <a:p>
          <a:endParaRPr lang="en-US"/>
        </a:p>
      </dgm:t>
    </dgm:pt>
    <dgm:pt modelId="{A4FBC11F-B187-B647-8504-A004EB117A08}" type="sibTrans" cxnId="{DB6F2782-0CDD-8E47-A5C5-3E2D3504ADAE}">
      <dgm:prSet/>
      <dgm:spPr/>
      <dgm:t>
        <a:bodyPr/>
        <a:lstStyle/>
        <a:p>
          <a:endParaRPr lang="en-US"/>
        </a:p>
      </dgm:t>
    </dgm:pt>
    <dgm:pt modelId="{26CA89BA-2E67-419A-AA80-449CE4499E3C}">
      <dgm:prSet phldr="0"/>
      <dgm:spPr/>
      <dgm:t>
        <a:bodyPr/>
        <a:lstStyle/>
        <a:p>
          <a:pPr rtl="0"/>
          <a:r>
            <a:rPr lang="en-US">
              <a:latin typeface="Calibri Light" panose="020F0302020204030204"/>
            </a:rPr>
            <a:t> Sustainability </a:t>
          </a:r>
        </a:p>
      </dgm:t>
    </dgm:pt>
    <dgm:pt modelId="{6F78ADB4-79D2-4411-8743-347311E6F49E}" type="parTrans" cxnId="{DC3E01DE-8872-49F4-9580-2E993A36C760}">
      <dgm:prSet/>
      <dgm:spPr/>
    </dgm:pt>
    <dgm:pt modelId="{D3D389F7-AAB2-4638-A3C1-1B15F7111110}" type="sibTrans" cxnId="{DC3E01DE-8872-49F4-9580-2E993A36C760}">
      <dgm:prSet/>
      <dgm:spPr/>
      <dgm:t>
        <a:bodyPr/>
        <a:lstStyle/>
        <a:p>
          <a:endParaRPr lang="en-US"/>
        </a:p>
      </dgm:t>
    </dgm:pt>
    <dgm:pt modelId="{80B6872C-0A2B-44BB-B1DD-1282317E5081}">
      <dgm:prSet phldr="0"/>
      <dgm:spPr/>
      <dgm:t>
        <a:bodyPr/>
        <a:lstStyle/>
        <a:p>
          <a:r>
            <a:rPr lang="en-US">
              <a:latin typeface="Calibri Light" panose="020F0302020204030204"/>
            </a:rPr>
            <a:t>Inclusivity (LGBTQ)</a:t>
          </a:r>
          <a:endParaRPr lang="en-US"/>
        </a:p>
      </dgm:t>
    </dgm:pt>
    <dgm:pt modelId="{4B881BE1-19A8-4F53-B631-6C18A55209A3}" type="parTrans" cxnId="{74039030-8421-465B-A37A-421B934B7013}">
      <dgm:prSet/>
      <dgm:spPr/>
    </dgm:pt>
    <dgm:pt modelId="{C04777B8-25CB-4F86-BA55-F71B99D2ACFA}" type="sibTrans" cxnId="{74039030-8421-465B-A37A-421B934B7013}">
      <dgm:prSet/>
      <dgm:spPr/>
      <dgm:t>
        <a:bodyPr/>
        <a:lstStyle/>
        <a:p>
          <a:endParaRPr lang="en-US"/>
        </a:p>
      </dgm:t>
    </dgm:pt>
    <dgm:pt modelId="{235BA359-F5A6-4C93-8896-71AFBA9461F4}">
      <dgm:prSet phldr="0"/>
      <dgm:spPr/>
      <dgm:t>
        <a:bodyPr/>
        <a:lstStyle/>
        <a:p>
          <a:pPr rtl="0"/>
          <a:r>
            <a:rPr lang="en-US">
              <a:latin typeface="Calibri Light" panose="020F0302020204030204"/>
            </a:rPr>
            <a:t> Gender Neutral</a:t>
          </a:r>
        </a:p>
      </dgm:t>
    </dgm:pt>
    <dgm:pt modelId="{3ED8748F-D2AE-4665-A3E1-2D2D78BA4567}" type="parTrans" cxnId="{AE43B59B-644A-4A2E-9F83-0A17D528B160}">
      <dgm:prSet/>
      <dgm:spPr/>
    </dgm:pt>
    <dgm:pt modelId="{0EEEA0CB-D883-4187-86DF-C7D1DFD78633}" type="sibTrans" cxnId="{AE43B59B-644A-4A2E-9F83-0A17D528B160}">
      <dgm:prSet/>
      <dgm:spPr/>
      <dgm:t>
        <a:bodyPr/>
        <a:lstStyle/>
        <a:p>
          <a:endParaRPr lang="en-US"/>
        </a:p>
      </dgm:t>
    </dgm:pt>
    <dgm:pt modelId="{87D4E567-D84C-4F15-9F69-41118D207A2D}">
      <dgm:prSet phldr="0"/>
      <dgm:spPr/>
      <dgm:t>
        <a:bodyPr/>
        <a:lstStyle/>
        <a:p>
          <a:r>
            <a:rPr lang="en-US">
              <a:latin typeface="Calibri Light" panose="020F0302020204030204"/>
            </a:rPr>
            <a:t>Advocacy </a:t>
          </a:r>
          <a:endParaRPr lang="en-US"/>
        </a:p>
      </dgm:t>
    </dgm:pt>
    <dgm:pt modelId="{243B3B07-ED7A-440A-A777-F89E819F7C42}" type="parTrans" cxnId="{E5283D17-8A11-B948-A946-E30971B3801F}">
      <dgm:prSet/>
      <dgm:spPr/>
    </dgm:pt>
    <dgm:pt modelId="{269471C1-2CC3-4BAF-85DB-C2F3A48A18E6}" type="sibTrans" cxnId="{E5283D17-8A11-B948-A946-E30971B3801F}">
      <dgm:prSet/>
      <dgm:spPr/>
      <dgm:t>
        <a:bodyPr/>
        <a:lstStyle/>
        <a:p>
          <a:endParaRPr lang="en-US"/>
        </a:p>
      </dgm:t>
    </dgm:pt>
    <dgm:pt modelId="{E03068AD-6738-E847-8585-7A761221E1F2}" type="pres">
      <dgm:prSet presAssocID="{B810326E-7B12-644D-AB24-F7B2CD3DEA66}" presName="Name0" presStyleCnt="0">
        <dgm:presLayoutVars>
          <dgm:dir/>
          <dgm:resizeHandles val="exact"/>
        </dgm:presLayoutVars>
      </dgm:prSet>
      <dgm:spPr/>
    </dgm:pt>
    <dgm:pt modelId="{10ED7F95-84E7-E04A-BD22-66A2E48D649B}" type="pres">
      <dgm:prSet presAssocID="{8B46FB99-4E6B-0A48-8E1D-F62C7E0D0EB1}" presName="node" presStyleLbl="node1" presStyleIdx="0" presStyleCnt="6">
        <dgm:presLayoutVars>
          <dgm:bulletEnabled val="1"/>
        </dgm:presLayoutVars>
      </dgm:prSet>
      <dgm:spPr/>
    </dgm:pt>
    <dgm:pt modelId="{6056785F-22AD-7742-A1DD-27824A4EB8AF}" type="pres">
      <dgm:prSet presAssocID="{CB3215A2-8408-D54A-9107-478C01AFB29B}" presName="sibTrans" presStyleLbl="sibTrans1D1" presStyleIdx="0" presStyleCnt="5"/>
      <dgm:spPr/>
    </dgm:pt>
    <dgm:pt modelId="{2A6F9E8C-42E6-4443-A344-BA2016862430}" type="pres">
      <dgm:prSet presAssocID="{CB3215A2-8408-D54A-9107-478C01AFB29B}" presName="connectorText" presStyleLbl="sibTrans1D1" presStyleIdx="0" presStyleCnt="5"/>
      <dgm:spPr/>
    </dgm:pt>
    <dgm:pt modelId="{10410F1F-A37D-40A6-A791-C962A9513E15}" type="pres">
      <dgm:prSet presAssocID="{235BA359-F5A6-4C93-8896-71AFBA9461F4}" presName="node" presStyleLbl="node1" presStyleIdx="1" presStyleCnt="6">
        <dgm:presLayoutVars>
          <dgm:bulletEnabled val="1"/>
        </dgm:presLayoutVars>
      </dgm:prSet>
      <dgm:spPr/>
    </dgm:pt>
    <dgm:pt modelId="{32144B6F-FBC9-4858-B02D-7DF4C38AA7D8}" type="pres">
      <dgm:prSet presAssocID="{0EEEA0CB-D883-4187-86DF-C7D1DFD78633}" presName="sibTrans" presStyleLbl="sibTrans1D1" presStyleIdx="1" presStyleCnt="5"/>
      <dgm:spPr/>
    </dgm:pt>
    <dgm:pt modelId="{EAF6F583-A89C-478F-8AC2-C589190C279B}" type="pres">
      <dgm:prSet presAssocID="{0EEEA0CB-D883-4187-86DF-C7D1DFD78633}" presName="connectorText" presStyleLbl="sibTrans1D1" presStyleIdx="1" presStyleCnt="5"/>
      <dgm:spPr/>
    </dgm:pt>
    <dgm:pt modelId="{98C40259-E87A-46A8-A3A5-496CF8BED2AE}" type="pres">
      <dgm:prSet presAssocID="{87D4E567-D84C-4F15-9F69-41118D207A2D}" presName="node" presStyleLbl="node1" presStyleIdx="2" presStyleCnt="6">
        <dgm:presLayoutVars>
          <dgm:bulletEnabled val="1"/>
        </dgm:presLayoutVars>
      </dgm:prSet>
      <dgm:spPr/>
    </dgm:pt>
    <dgm:pt modelId="{4D5923BE-0A27-493E-8928-3429BFE40366}" type="pres">
      <dgm:prSet presAssocID="{269471C1-2CC3-4BAF-85DB-C2F3A48A18E6}" presName="sibTrans" presStyleLbl="sibTrans1D1" presStyleIdx="2" presStyleCnt="5"/>
      <dgm:spPr/>
    </dgm:pt>
    <dgm:pt modelId="{3155EDC1-F4E9-474A-B44E-798FE12656A8}" type="pres">
      <dgm:prSet presAssocID="{269471C1-2CC3-4BAF-85DB-C2F3A48A18E6}" presName="connectorText" presStyleLbl="sibTrans1D1" presStyleIdx="2" presStyleCnt="5"/>
      <dgm:spPr/>
    </dgm:pt>
    <dgm:pt modelId="{37CC6AF5-3956-43AC-BE1E-E291CF170898}" type="pres">
      <dgm:prSet presAssocID="{80B6872C-0A2B-44BB-B1DD-1282317E5081}" presName="node" presStyleLbl="node1" presStyleIdx="3" presStyleCnt="6">
        <dgm:presLayoutVars>
          <dgm:bulletEnabled val="1"/>
        </dgm:presLayoutVars>
      </dgm:prSet>
      <dgm:spPr/>
    </dgm:pt>
    <dgm:pt modelId="{73A7C4D2-EC49-4ADB-A508-37BD8415EB0D}" type="pres">
      <dgm:prSet presAssocID="{C04777B8-25CB-4F86-BA55-F71B99D2ACFA}" presName="sibTrans" presStyleLbl="sibTrans1D1" presStyleIdx="3" presStyleCnt="5"/>
      <dgm:spPr/>
    </dgm:pt>
    <dgm:pt modelId="{09CFB34B-164A-4C79-9B65-4C85172D75AA}" type="pres">
      <dgm:prSet presAssocID="{C04777B8-25CB-4F86-BA55-F71B99D2ACFA}" presName="connectorText" presStyleLbl="sibTrans1D1" presStyleIdx="3" presStyleCnt="5"/>
      <dgm:spPr/>
    </dgm:pt>
    <dgm:pt modelId="{10755235-B1AA-5249-B8A3-A3C242B938BB}" type="pres">
      <dgm:prSet presAssocID="{B560426B-7DFF-7645-AEA1-E61D29029FFC}" presName="node" presStyleLbl="node1" presStyleIdx="4" presStyleCnt="6">
        <dgm:presLayoutVars>
          <dgm:bulletEnabled val="1"/>
        </dgm:presLayoutVars>
      </dgm:prSet>
      <dgm:spPr/>
    </dgm:pt>
    <dgm:pt modelId="{AE5359D1-5308-2D4A-A745-8D501B2A6362}" type="pres">
      <dgm:prSet presAssocID="{A4FBC11F-B187-B647-8504-A004EB117A08}" presName="sibTrans" presStyleLbl="sibTrans1D1" presStyleIdx="4" presStyleCnt="5"/>
      <dgm:spPr/>
    </dgm:pt>
    <dgm:pt modelId="{314E02BD-57FF-854F-B477-424BD3921906}" type="pres">
      <dgm:prSet presAssocID="{A4FBC11F-B187-B647-8504-A004EB117A08}" presName="connectorText" presStyleLbl="sibTrans1D1" presStyleIdx="4" presStyleCnt="5"/>
      <dgm:spPr/>
    </dgm:pt>
    <dgm:pt modelId="{68AE099E-315B-4931-8DB4-5BF6A0846365}" type="pres">
      <dgm:prSet presAssocID="{26CA89BA-2E67-419A-AA80-449CE4499E3C}" presName="node" presStyleLbl="node1" presStyleIdx="5" presStyleCnt="6">
        <dgm:presLayoutVars>
          <dgm:bulletEnabled val="1"/>
        </dgm:presLayoutVars>
      </dgm:prSet>
      <dgm:spPr/>
    </dgm:pt>
  </dgm:ptLst>
  <dgm:cxnLst>
    <dgm:cxn modelId="{E5283D17-8A11-B948-A946-E30971B3801F}" srcId="{B810326E-7B12-644D-AB24-F7B2CD3DEA66}" destId="{87D4E567-D84C-4F15-9F69-41118D207A2D}" srcOrd="2" destOrd="0" parTransId="{243B3B07-ED7A-440A-A777-F89E819F7C42}" sibTransId="{269471C1-2CC3-4BAF-85DB-C2F3A48A18E6}"/>
    <dgm:cxn modelId="{6670D52B-8FBE-4025-9786-DAFE1F7B123C}" type="presOf" srcId="{CB3215A2-8408-D54A-9107-478C01AFB29B}" destId="{6056785F-22AD-7742-A1DD-27824A4EB8AF}" srcOrd="0" destOrd="0" presId="urn:microsoft.com/office/officeart/2005/8/layout/bProcess3"/>
    <dgm:cxn modelId="{8320AB2E-A8F8-4839-A4FD-76C28FD940C0}" type="presOf" srcId="{C04777B8-25CB-4F86-BA55-F71B99D2ACFA}" destId="{73A7C4D2-EC49-4ADB-A508-37BD8415EB0D}" srcOrd="0" destOrd="0" presId="urn:microsoft.com/office/officeart/2005/8/layout/bProcess3"/>
    <dgm:cxn modelId="{89482F30-30DC-4397-88A0-C421DDB08CEB}" type="presOf" srcId="{8B46FB99-4E6B-0A48-8E1D-F62C7E0D0EB1}" destId="{10ED7F95-84E7-E04A-BD22-66A2E48D649B}" srcOrd="0" destOrd="0" presId="urn:microsoft.com/office/officeart/2005/8/layout/bProcess3"/>
    <dgm:cxn modelId="{74039030-8421-465B-A37A-421B934B7013}" srcId="{B810326E-7B12-644D-AB24-F7B2CD3DEA66}" destId="{80B6872C-0A2B-44BB-B1DD-1282317E5081}" srcOrd="3" destOrd="0" parTransId="{4B881BE1-19A8-4F53-B631-6C18A55209A3}" sibTransId="{C04777B8-25CB-4F86-BA55-F71B99D2ACFA}"/>
    <dgm:cxn modelId="{B7C1E331-485B-4544-857D-27B3EAA84398}" type="presOf" srcId="{A4FBC11F-B187-B647-8504-A004EB117A08}" destId="{AE5359D1-5308-2D4A-A745-8D501B2A6362}" srcOrd="0" destOrd="0" presId="urn:microsoft.com/office/officeart/2005/8/layout/bProcess3"/>
    <dgm:cxn modelId="{F3746937-8F02-46F3-B433-BD7B6DDEBED6}" type="presOf" srcId="{0EEEA0CB-D883-4187-86DF-C7D1DFD78633}" destId="{32144B6F-FBC9-4858-B02D-7DF4C38AA7D8}" srcOrd="0" destOrd="0" presId="urn:microsoft.com/office/officeart/2005/8/layout/bProcess3"/>
    <dgm:cxn modelId="{A431356A-3675-445C-9471-D338A6F7C84A}" type="presOf" srcId="{80B6872C-0A2B-44BB-B1DD-1282317E5081}" destId="{37CC6AF5-3956-43AC-BE1E-E291CF170898}" srcOrd="0" destOrd="0" presId="urn:microsoft.com/office/officeart/2005/8/layout/bProcess3"/>
    <dgm:cxn modelId="{21875B6D-651A-4F2A-9345-FE34175C9C58}" type="presOf" srcId="{26CA89BA-2E67-419A-AA80-449CE4499E3C}" destId="{68AE099E-315B-4931-8DB4-5BF6A0846365}" srcOrd="0" destOrd="0" presId="urn:microsoft.com/office/officeart/2005/8/layout/bProcess3"/>
    <dgm:cxn modelId="{4312EF4D-CE6C-43FA-846D-18628B79F9D9}" type="presOf" srcId="{CB3215A2-8408-D54A-9107-478C01AFB29B}" destId="{2A6F9E8C-42E6-4443-A344-BA2016862430}" srcOrd="1" destOrd="0" presId="urn:microsoft.com/office/officeart/2005/8/layout/bProcess3"/>
    <dgm:cxn modelId="{93F32871-083E-4A15-97A5-E66069E908F1}" type="presOf" srcId="{B560426B-7DFF-7645-AEA1-E61D29029FFC}" destId="{10755235-B1AA-5249-B8A3-A3C242B938BB}" srcOrd="0" destOrd="0" presId="urn:microsoft.com/office/officeart/2005/8/layout/bProcess3"/>
    <dgm:cxn modelId="{72C89854-8419-8E41-8072-99EE8B775B3D}" type="presOf" srcId="{269471C1-2CC3-4BAF-85DB-C2F3A48A18E6}" destId="{3155EDC1-F4E9-474A-B44E-798FE12656A8}" srcOrd="1" destOrd="0" presId="urn:microsoft.com/office/officeart/2005/8/layout/bProcess3"/>
    <dgm:cxn modelId="{0B3AC774-7FC9-4476-ADF4-272074E1F7A5}" type="presOf" srcId="{A4FBC11F-B187-B647-8504-A004EB117A08}" destId="{314E02BD-57FF-854F-B477-424BD3921906}" srcOrd="1" destOrd="0" presId="urn:microsoft.com/office/officeart/2005/8/layout/bProcess3"/>
    <dgm:cxn modelId="{DB6F2782-0CDD-8E47-A5C5-3E2D3504ADAE}" srcId="{B810326E-7B12-644D-AB24-F7B2CD3DEA66}" destId="{B560426B-7DFF-7645-AEA1-E61D29029FFC}" srcOrd="4" destOrd="0" parTransId="{8496EC15-CEC1-C042-93E1-77330B58B753}" sibTransId="{A4FBC11F-B187-B647-8504-A004EB117A08}"/>
    <dgm:cxn modelId="{76DD8E84-9E9E-4F4A-8662-7F325041B727}" type="presOf" srcId="{235BA359-F5A6-4C93-8896-71AFBA9461F4}" destId="{10410F1F-A37D-40A6-A791-C962A9513E15}" srcOrd="0" destOrd="0" presId="urn:microsoft.com/office/officeart/2005/8/layout/bProcess3"/>
    <dgm:cxn modelId="{AE43B59B-644A-4A2E-9F83-0A17D528B160}" srcId="{B810326E-7B12-644D-AB24-F7B2CD3DEA66}" destId="{235BA359-F5A6-4C93-8896-71AFBA9461F4}" srcOrd="1" destOrd="0" parTransId="{3ED8748F-D2AE-4665-A3E1-2D2D78BA4567}" sibTransId="{0EEEA0CB-D883-4187-86DF-C7D1DFD78633}"/>
    <dgm:cxn modelId="{CA7442C0-0D57-014F-8DCE-D26F51948670}" type="presOf" srcId="{269471C1-2CC3-4BAF-85DB-C2F3A48A18E6}" destId="{4D5923BE-0A27-493E-8928-3429BFE40366}" srcOrd="0" destOrd="0" presId="urn:microsoft.com/office/officeart/2005/8/layout/bProcess3"/>
    <dgm:cxn modelId="{B6C60AC1-4C66-4155-918A-6E277EF64C2B}" type="presOf" srcId="{0EEEA0CB-D883-4187-86DF-C7D1DFD78633}" destId="{EAF6F583-A89C-478F-8AC2-C589190C279B}" srcOrd="1" destOrd="0" presId="urn:microsoft.com/office/officeart/2005/8/layout/bProcess3"/>
    <dgm:cxn modelId="{D7EC76D7-F259-314C-86D7-63136CA73CBB}" srcId="{B810326E-7B12-644D-AB24-F7B2CD3DEA66}" destId="{8B46FB99-4E6B-0A48-8E1D-F62C7E0D0EB1}" srcOrd="0" destOrd="0" parTransId="{B6603A75-6C8B-A644-A26A-7C07671434FB}" sibTransId="{CB3215A2-8408-D54A-9107-478C01AFB29B}"/>
    <dgm:cxn modelId="{DA5778DB-F8CC-E44B-A2EF-479774AF2012}" type="presOf" srcId="{B810326E-7B12-644D-AB24-F7B2CD3DEA66}" destId="{E03068AD-6738-E847-8585-7A761221E1F2}" srcOrd="0" destOrd="0" presId="urn:microsoft.com/office/officeart/2005/8/layout/bProcess3"/>
    <dgm:cxn modelId="{DC3E01DE-8872-49F4-9580-2E993A36C760}" srcId="{B810326E-7B12-644D-AB24-F7B2CD3DEA66}" destId="{26CA89BA-2E67-419A-AA80-449CE4499E3C}" srcOrd="5" destOrd="0" parTransId="{6F78ADB4-79D2-4411-8743-347311E6F49E}" sibTransId="{D3D389F7-AAB2-4638-A3C1-1B15F7111110}"/>
    <dgm:cxn modelId="{A24870DF-28FC-6D45-860C-DBE7DBCCE132}" type="presOf" srcId="{87D4E567-D84C-4F15-9F69-41118D207A2D}" destId="{98C40259-E87A-46A8-A3A5-496CF8BED2AE}" srcOrd="0" destOrd="0" presId="urn:microsoft.com/office/officeart/2005/8/layout/bProcess3"/>
    <dgm:cxn modelId="{040905E2-FCD8-4180-9FEB-8B18FE789C5F}" type="presOf" srcId="{C04777B8-25CB-4F86-BA55-F71B99D2ACFA}" destId="{09CFB34B-164A-4C79-9B65-4C85172D75AA}" srcOrd="1" destOrd="0" presId="urn:microsoft.com/office/officeart/2005/8/layout/bProcess3"/>
    <dgm:cxn modelId="{92955673-279B-4F27-8BFB-51C1990DC6A7}" type="presParOf" srcId="{E03068AD-6738-E847-8585-7A761221E1F2}" destId="{10ED7F95-84E7-E04A-BD22-66A2E48D649B}" srcOrd="0" destOrd="0" presId="urn:microsoft.com/office/officeart/2005/8/layout/bProcess3"/>
    <dgm:cxn modelId="{E5C845E3-A9E4-4BA8-AFAB-EE5A7D59A04C}" type="presParOf" srcId="{E03068AD-6738-E847-8585-7A761221E1F2}" destId="{6056785F-22AD-7742-A1DD-27824A4EB8AF}" srcOrd="1" destOrd="0" presId="urn:microsoft.com/office/officeart/2005/8/layout/bProcess3"/>
    <dgm:cxn modelId="{820F9FC5-0EBD-4F69-A983-0AA0A4FA9FF7}" type="presParOf" srcId="{6056785F-22AD-7742-A1DD-27824A4EB8AF}" destId="{2A6F9E8C-42E6-4443-A344-BA2016862430}" srcOrd="0" destOrd="0" presId="urn:microsoft.com/office/officeart/2005/8/layout/bProcess3"/>
    <dgm:cxn modelId="{5B4BEC20-DC34-492D-A007-8FF05303F84B}" type="presParOf" srcId="{E03068AD-6738-E847-8585-7A761221E1F2}" destId="{10410F1F-A37D-40A6-A791-C962A9513E15}" srcOrd="2" destOrd="0" presId="urn:microsoft.com/office/officeart/2005/8/layout/bProcess3"/>
    <dgm:cxn modelId="{246D69A3-B3B9-414D-B499-40BB0B8C5D05}" type="presParOf" srcId="{E03068AD-6738-E847-8585-7A761221E1F2}" destId="{32144B6F-FBC9-4858-B02D-7DF4C38AA7D8}" srcOrd="3" destOrd="0" presId="urn:microsoft.com/office/officeart/2005/8/layout/bProcess3"/>
    <dgm:cxn modelId="{08618348-B132-4CE4-ACC9-F020CA3E9947}" type="presParOf" srcId="{32144B6F-FBC9-4858-B02D-7DF4C38AA7D8}" destId="{EAF6F583-A89C-478F-8AC2-C589190C279B}" srcOrd="0" destOrd="0" presId="urn:microsoft.com/office/officeart/2005/8/layout/bProcess3"/>
    <dgm:cxn modelId="{4C2BDA94-EFF6-9B4D-985C-BB6A7E58E37E}" type="presParOf" srcId="{E03068AD-6738-E847-8585-7A761221E1F2}" destId="{98C40259-E87A-46A8-A3A5-496CF8BED2AE}" srcOrd="4" destOrd="0" presId="urn:microsoft.com/office/officeart/2005/8/layout/bProcess3"/>
    <dgm:cxn modelId="{EEA017B6-12B5-1E4A-8125-CB7EAC4070E3}" type="presParOf" srcId="{E03068AD-6738-E847-8585-7A761221E1F2}" destId="{4D5923BE-0A27-493E-8928-3429BFE40366}" srcOrd="5" destOrd="0" presId="urn:microsoft.com/office/officeart/2005/8/layout/bProcess3"/>
    <dgm:cxn modelId="{71F6AC8B-475C-B349-B0B9-A9C7FEF77558}" type="presParOf" srcId="{4D5923BE-0A27-493E-8928-3429BFE40366}" destId="{3155EDC1-F4E9-474A-B44E-798FE12656A8}" srcOrd="0" destOrd="0" presId="urn:microsoft.com/office/officeart/2005/8/layout/bProcess3"/>
    <dgm:cxn modelId="{539070C9-9C44-457C-B5BD-0FF3485E8372}" type="presParOf" srcId="{E03068AD-6738-E847-8585-7A761221E1F2}" destId="{37CC6AF5-3956-43AC-BE1E-E291CF170898}" srcOrd="6" destOrd="0" presId="urn:microsoft.com/office/officeart/2005/8/layout/bProcess3"/>
    <dgm:cxn modelId="{5796B449-48E8-43BF-97F0-271B81CC6372}" type="presParOf" srcId="{E03068AD-6738-E847-8585-7A761221E1F2}" destId="{73A7C4D2-EC49-4ADB-A508-37BD8415EB0D}" srcOrd="7" destOrd="0" presId="urn:microsoft.com/office/officeart/2005/8/layout/bProcess3"/>
    <dgm:cxn modelId="{AC384FA1-42FC-4836-B491-0E6E3CA1FAC7}" type="presParOf" srcId="{73A7C4D2-EC49-4ADB-A508-37BD8415EB0D}" destId="{09CFB34B-164A-4C79-9B65-4C85172D75AA}" srcOrd="0" destOrd="0" presId="urn:microsoft.com/office/officeart/2005/8/layout/bProcess3"/>
    <dgm:cxn modelId="{C79885CF-66EE-47DA-9F72-5587297FC4C5}" type="presParOf" srcId="{E03068AD-6738-E847-8585-7A761221E1F2}" destId="{10755235-B1AA-5249-B8A3-A3C242B938BB}" srcOrd="8" destOrd="0" presId="urn:microsoft.com/office/officeart/2005/8/layout/bProcess3"/>
    <dgm:cxn modelId="{F32362B6-EF52-41DE-97E0-E467C448E82C}" type="presParOf" srcId="{E03068AD-6738-E847-8585-7A761221E1F2}" destId="{AE5359D1-5308-2D4A-A745-8D501B2A6362}" srcOrd="9" destOrd="0" presId="urn:microsoft.com/office/officeart/2005/8/layout/bProcess3"/>
    <dgm:cxn modelId="{DD349540-4C48-4F67-80C3-DB8A909F2960}" type="presParOf" srcId="{AE5359D1-5308-2D4A-A745-8D501B2A6362}" destId="{314E02BD-57FF-854F-B477-424BD3921906}" srcOrd="0" destOrd="0" presId="urn:microsoft.com/office/officeart/2005/8/layout/bProcess3"/>
    <dgm:cxn modelId="{8E1F0CAA-E1C1-4EAC-B8F1-86C4D91B2C93}" type="presParOf" srcId="{E03068AD-6738-E847-8585-7A761221E1F2}" destId="{68AE099E-315B-4931-8DB4-5BF6A0846365}" srcOrd="1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6F4563-11EB-4E7E-91F3-AC1F1AD2D316}"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A86D0AF3-FC28-4ACA-AEFF-51AA32821C1D}">
      <dgm:prSet phldrT="[Text]" phldr="0" custT="1"/>
      <dgm:spPr/>
      <dgm:t>
        <a:bodyPr/>
        <a:lstStyle/>
        <a:p>
          <a:r>
            <a:rPr lang="en-US" sz="1600" dirty="0">
              <a:latin typeface="Calibri Light" panose="020F0302020204030204"/>
            </a:rPr>
            <a:t>Excluding</a:t>
          </a:r>
          <a:endParaRPr lang="en-US" sz="1600" dirty="0"/>
        </a:p>
      </dgm:t>
    </dgm:pt>
    <dgm:pt modelId="{9A21C94D-6829-463B-AA9E-93C679AC804A}" type="parTrans" cxnId="{8D19BDB4-8141-49C3-BDCA-C5D86292CFD1}">
      <dgm:prSet/>
      <dgm:spPr/>
      <dgm:t>
        <a:bodyPr/>
        <a:lstStyle/>
        <a:p>
          <a:endParaRPr lang="en-US"/>
        </a:p>
      </dgm:t>
    </dgm:pt>
    <dgm:pt modelId="{1BEC9199-6DFB-49FF-A096-5A78006ADBBA}" type="sibTrans" cxnId="{8D19BDB4-8141-49C3-BDCA-C5D86292CFD1}">
      <dgm:prSet/>
      <dgm:spPr/>
      <dgm:t>
        <a:bodyPr/>
        <a:lstStyle/>
        <a:p>
          <a:endParaRPr lang="en-US"/>
        </a:p>
      </dgm:t>
    </dgm:pt>
    <dgm:pt modelId="{B1940F5C-4BE4-4994-9E8F-DC40A54C6D33}">
      <dgm:prSet phldrT="[Text]" phldr="0" custT="1"/>
      <dgm:spPr/>
      <dgm:t>
        <a:bodyPr/>
        <a:lstStyle/>
        <a:p>
          <a:r>
            <a:rPr lang="en-US" sz="1400" dirty="0">
              <a:latin typeface="Calibri Light" panose="020F0302020204030204"/>
            </a:rPr>
            <a:t>Snapchat</a:t>
          </a:r>
          <a:endParaRPr lang="en-US" sz="1400" dirty="0"/>
        </a:p>
      </dgm:t>
    </dgm:pt>
    <dgm:pt modelId="{36527E0A-3BBD-4E7B-AA89-EB1AC57F7F7D}" type="parTrans" cxnId="{B42919F9-02BD-4388-B449-6C5F8CD584DC}">
      <dgm:prSet/>
      <dgm:spPr/>
      <dgm:t>
        <a:bodyPr/>
        <a:lstStyle/>
        <a:p>
          <a:endParaRPr lang="en-US"/>
        </a:p>
      </dgm:t>
    </dgm:pt>
    <dgm:pt modelId="{6A6FED74-2A87-4C9B-AA06-B6B9813FA67B}" type="sibTrans" cxnId="{B42919F9-02BD-4388-B449-6C5F8CD584DC}">
      <dgm:prSet/>
      <dgm:spPr/>
      <dgm:t>
        <a:bodyPr/>
        <a:lstStyle/>
        <a:p>
          <a:endParaRPr lang="en-US"/>
        </a:p>
      </dgm:t>
    </dgm:pt>
    <dgm:pt modelId="{12A2F1E2-735A-400C-AF37-8AF833CC6F5C}">
      <dgm:prSet phldrT="[Text]" phldr="0" custT="1"/>
      <dgm:spPr/>
      <dgm:t>
        <a:bodyPr/>
        <a:lstStyle/>
        <a:p>
          <a:r>
            <a:rPr lang="en-US" sz="1400" dirty="0">
              <a:latin typeface="Calibri Light" panose="020F0302020204030204"/>
            </a:rPr>
            <a:t>Pinterest</a:t>
          </a:r>
          <a:endParaRPr lang="en-US" sz="1400" dirty="0"/>
        </a:p>
      </dgm:t>
    </dgm:pt>
    <dgm:pt modelId="{0ABFB472-A486-4411-AAD1-21DD08272A4A}" type="parTrans" cxnId="{4C0EF557-A8CF-42A8-B3E1-B09037CBCD80}">
      <dgm:prSet/>
      <dgm:spPr/>
      <dgm:t>
        <a:bodyPr/>
        <a:lstStyle/>
        <a:p>
          <a:endParaRPr lang="en-US"/>
        </a:p>
      </dgm:t>
    </dgm:pt>
    <dgm:pt modelId="{49D4943B-6521-4B20-B9CE-28686CD5FD6C}" type="sibTrans" cxnId="{4C0EF557-A8CF-42A8-B3E1-B09037CBCD80}">
      <dgm:prSet/>
      <dgm:spPr/>
      <dgm:t>
        <a:bodyPr/>
        <a:lstStyle/>
        <a:p>
          <a:endParaRPr lang="en-US"/>
        </a:p>
      </dgm:t>
    </dgm:pt>
    <dgm:pt modelId="{A1280B02-731A-4253-852C-BDB7B4EB98D7}">
      <dgm:prSet phldrT="[Text]" phldr="0" custT="1"/>
      <dgm:spPr/>
      <dgm:t>
        <a:bodyPr/>
        <a:lstStyle/>
        <a:p>
          <a:r>
            <a:rPr lang="en-US" sz="1600" dirty="0">
              <a:latin typeface="Calibri Light" panose="020F0302020204030204"/>
            </a:rPr>
            <a:t>Using</a:t>
          </a:r>
          <a:endParaRPr lang="en-US" sz="2100" dirty="0"/>
        </a:p>
      </dgm:t>
    </dgm:pt>
    <dgm:pt modelId="{DC54CE90-AEDD-4564-BD8E-002EB54738EA}" type="parTrans" cxnId="{9E8D9794-D888-4B8B-9AC0-1BC4DC1B099F}">
      <dgm:prSet/>
      <dgm:spPr/>
      <dgm:t>
        <a:bodyPr/>
        <a:lstStyle/>
        <a:p>
          <a:endParaRPr lang="en-US"/>
        </a:p>
      </dgm:t>
    </dgm:pt>
    <dgm:pt modelId="{FD854CBB-3216-44D6-ADF0-11B5A18D6425}" type="sibTrans" cxnId="{9E8D9794-D888-4B8B-9AC0-1BC4DC1B099F}">
      <dgm:prSet/>
      <dgm:spPr/>
      <dgm:t>
        <a:bodyPr/>
        <a:lstStyle/>
        <a:p>
          <a:endParaRPr lang="en-US"/>
        </a:p>
      </dgm:t>
    </dgm:pt>
    <dgm:pt modelId="{B8964217-672F-4477-A6EE-FAD0333E5C09}">
      <dgm:prSet phldrT="[Text]" phldr="0" custT="1"/>
      <dgm:spPr/>
      <dgm:t>
        <a:bodyPr/>
        <a:lstStyle/>
        <a:p>
          <a:pPr rtl="0"/>
          <a:r>
            <a:rPr lang="en-US" sz="1400" dirty="0">
              <a:latin typeface="Calibri Light" panose="020F0302020204030204"/>
            </a:rPr>
            <a:t>Facebook/Facebook Groups</a:t>
          </a:r>
          <a:endParaRPr lang="en-US" sz="1400" dirty="0"/>
        </a:p>
      </dgm:t>
    </dgm:pt>
    <dgm:pt modelId="{38199C27-CDBE-4215-AE28-A4D4883C59E3}" type="parTrans" cxnId="{C75319F9-7A13-4247-979D-5CF701C618C7}">
      <dgm:prSet/>
      <dgm:spPr/>
      <dgm:t>
        <a:bodyPr/>
        <a:lstStyle/>
        <a:p>
          <a:endParaRPr lang="en-US"/>
        </a:p>
      </dgm:t>
    </dgm:pt>
    <dgm:pt modelId="{F356EA31-A46F-44E6-BFD8-B0456B07E4A3}" type="sibTrans" cxnId="{C75319F9-7A13-4247-979D-5CF701C618C7}">
      <dgm:prSet/>
      <dgm:spPr/>
      <dgm:t>
        <a:bodyPr/>
        <a:lstStyle/>
        <a:p>
          <a:endParaRPr lang="en-US"/>
        </a:p>
      </dgm:t>
    </dgm:pt>
    <dgm:pt modelId="{D94F25D6-6490-4FAE-B5D9-FDEBBACF74DE}">
      <dgm:prSet phldrT="[Text]" phldr="0" custT="1"/>
      <dgm:spPr/>
      <dgm:t>
        <a:bodyPr/>
        <a:lstStyle/>
        <a:p>
          <a:r>
            <a:rPr lang="en-US" sz="1400" dirty="0">
              <a:latin typeface="Calibri Light" panose="020F0302020204030204"/>
            </a:rPr>
            <a:t>Email</a:t>
          </a:r>
          <a:endParaRPr lang="en-US" sz="1400" dirty="0"/>
        </a:p>
      </dgm:t>
    </dgm:pt>
    <dgm:pt modelId="{8FAE85B7-C6E8-4DDE-8333-F508B782F7C1}" type="parTrans" cxnId="{3589C082-CD8A-4C83-99E8-227231CAFCA3}">
      <dgm:prSet/>
      <dgm:spPr/>
      <dgm:t>
        <a:bodyPr/>
        <a:lstStyle/>
        <a:p>
          <a:endParaRPr lang="en-US"/>
        </a:p>
      </dgm:t>
    </dgm:pt>
    <dgm:pt modelId="{BFF9E7CD-7814-42C8-B44F-A4501FFA6DC3}" type="sibTrans" cxnId="{3589C082-CD8A-4C83-99E8-227231CAFCA3}">
      <dgm:prSet/>
      <dgm:spPr/>
      <dgm:t>
        <a:bodyPr/>
        <a:lstStyle/>
        <a:p>
          <a:endParaRPr lang="en-US"/>
        </a:p>
      </dgm:t>
    </dgm:pt>
    <dgm:pt modelId="{E532A615-09F4-4BA7-9A6A-CA0AEB351C88}">
      <dgm:prSet phldr="0" custT="1"/>
      <dgm:spPr/>
      <dgm:t>
        <a:bodyPr/>
        <a:lstStyle/>
        <a:p>
          <a:r>
            <a:rPr lang="en-US" sz="1400" dirty="0">
              <a:latin typeface="Calibri Light" panose="020F0302020204030204"/>
            </a:rPr>
            <a:t>YouTube</a:t>
          </a:r>
          <a:endParaRPr lang="en-US" sz="1600" dirty="0">
            <a:latin typeface="Calibri Light" panose="020F0302020204030204"/>
          </a:endParaRPr>
        </a:p>
      </dgm:t>
    </dgm:pt>
    <dgm:pt modelId="{A997E7EA-5757-47FF-9238-B14622A9E915}" type="parTrans" cxnId="{AD1CFF8A-4648-4322-B9C7-F2A7DBC0D0F8}">
      <dgm:prSet/>
      <dgm:spPr/>
      <dgm:t>
        <a:bodyPr/>
        <a:lstStyle/>
        <a:p>
          <a:endParaRPr lang="en-US"/>
        </a:p>
      </dgm:t>
    </dgm:pt>
    <dgm:pt modelId="{33CFF373-AD63-4E47-B519-F431A3927F7F}" type="sibTrans" cxnId="{AD1CFF8A-4648-4322-B9C7-F2A7DBC0D0F8}">
      <dgm:prSet/>
      <dgm:spPr/>
      <dgm:t>
        <a:bodyPr/>
        <a:lstStyle/>
        <a:p>
          <a:endParaRPr lang="en-US"/>
        </a:p>
      </dgm:t>
    </dgm:pt>
    <dgm:pt modelId="{139DFF52-BD85-433B-9587-495106ADEA7E}">
      <dgm:prSet phldr="0" custT="1"/>
      <dgm:spPr/>
      <dgm:t>
        <a:bodyPr/>
        <a:lstStyle/>
        <a:p>
          <a:pPr rtl="0"/>
          <a:r>
            <a:rPr lang="en-US" sz="1400" dirty="0">
              <a:latin typeface="Calibri Light" panose="020F0302020204030204"/>
            </a:rPr>
            <a:t>Tumblr</a:t>
          </a:r>
        </a:p>
      </dgm:t>
    </dgm:pt>
    <dgm:pt modelId="{1E3D06F6-AB51-4C06-B664-D24E0124717B}" type="parTrans" cxnId="{7FAAC3F6-28FB-4313-9EFE-C5541FF07322}">
      <dgm:prSet/>
      <dgm:spPr/>
      <dgm:t>
        <a:bodyPr/>
        <a:lstStyle/>
        <a:p>
          <a:endParaRPr lang="en-US"/>
        </a:p>
      </dgm:t>
    </dgm:pt>
    <dgm:pt modelId="{058ADF88-D1FE-4FAD-9273-B6D936F226F9}" type="sibTrans" cxnId="{7FAAC3F6-28FB-4313-9EFE-C5541FF07322}">
      <dgm:prSet/>
      <dgm:spPr/>
      <dgm:t>
        <a:bodyPr/>
        <a:lstStyle/>
        <a:p>
          <a:endParaRPr lang="en-US"/>
        </a:p>
      </dgm:t>
    </dgm:pt>
    <dgm:pt modelId="{8AA2CCA9-ED46-42A1-A217-CE3B30981884}">
      <dgm:prSet phldr="0" custT="1"/>
      <dgm:spPr/>
      <dgm:t>
        <a:bodyPr/>
        <a:lstStyle/>
        <a:p>
          <a:r>
            <a:rPr lang="en-US" sz="1400" dirty="0">
              <a:latin typeface="Calibri Light" panose="020F0302020204030204"/>
            </a:rPr>
            <a:t>Instagram</a:t>
          </a:r>
          <a:endParaRPr lang="en-US" sz="1200" dirty="0">
            <a:latin typeface="Calibri Light" panose="020F0302020204030204"/>
          </a:endParaRPr>
        </a:p>
      </dgm:t>
    </dgm:pt>
    <dgm:pt modelId="{AD6F99B2-B20B-4628-ABFE-0003CF65C4B3}" type="parTrans" cxnId="{21A5C671-2D3A-433A-B1B3-23245AEEF4D1}">
      <dgm:prSet/>
      <dgm:spPr/>
      <dgm:t>
        <a:bodyPr/>
        <a:lstStyle/>
        <a:p>
          <a:endParaRPr lang="en-US"/>
        </a:p>
      </dgm:t>
    </dgm:pt>
    <dgm:pt modelId="{2D8E894A-5CD7-4CF9-9737-7212F49AAD1F}" type="sibTrans" cxnId="{21A5C671-2D3A-433A-B1B3-23245AEEF4D1}">
      <dgm:prSet/>
      <dgm:spPr/>
      <dgm:t>
        <a:bodyPr/>
        <a:lstStyle/>
        <a:p>
          <a:endParaRPr lang="en-US"/>
        </a:p>
      </dgm:t>
    </dgm:pt>
    <dgm:pt modelId="{D5510690-71CE-46A1-B2BA-21D05AF8C56C}">
      <dgm:prSet phldr="0" custT="1"/>
      <dgm:spPr/>
      <dgm:t>
        <a:bodyPr/>
        <a:lstStyle/>
        <a:p>
          <a:pPr algn="l" rtl="0">
            <a:lnSpc>
              <a:spcPct val="90000"/>
            </a:lnSpc>
          </a:pPr>
          <a:r>
            <a:rPr lang="en-US" sz="1200" dirty="0">
              <a:solidFill>
                <a:schemeClr val="bg1"/>
              </a:solidFill>
              <a:latin typeface="+mn-lt"/>
            </a:rPr>
            <a:t>Target Audience: 25-40 – The social justice, eco-friendly advocate </a:t>
          </a:r>
          <a:endParaRPr lang="en-US" sz="1200" dirty="0">
            <a:latin typeface="+mn-lt"/>
          </a:endParaRPr>
        </a:p>
      </dgm:t>
    </dgm:pt>
    <dgm:pt modelId="{B9D6A8DF-8EE3-4C32-A81D-466084F4C93F}" type="parTrans" cxnId="{ED1FB3C1-1806-42C7-A365-D22051802938}">
      <dgm:prSet/>
      <dgm:spPr/>
      <dgm:t>
        <a:bodyPr/>
        <a:lstStyle/>
        <a:p>
          <a:endParaRPr lang="en-US"/>
        </a:p>
      </dgm:t>
    </dgm:pt>
    <dgm:pt modelId="{16146515-365D-43C7-AF22-8449F5A8311A}" type="sibTrans" cxnId="{ED1FB3C1-1806-42C7-A365-D22051802938}">
      <dgm:prSet/>
      <dgm:spPr/>
      <dgm:t>
        <a:bodyPr/>
        <a:lstStyle/>
        <a:p>
          <a:endParaRPr lang="en-US"/>
        </a:p>
      </dgm:t>
    </dgm:pt>
    <dgm:pt modelId="{D021E173-8F11-4310-9C9C-11CF270CC291}">
      <dgm:prSet phldr="0" custT="1"/>
      <dgm:spPr/>
      <dgm:t>
        <a:bodyPr/>
        <a:lstStyle/>
        <a:p>
          <a:r>
            <a:rPr lang="en-US" sz="1400" dirty="0">
              <a:latin typeface="Calibri Light" panose="020F0302020204030204"/>
            </a:rPr>
            <a:t>Twitter</a:t>
          </a:r>
          <a:endParaRPr lang="en-US" sz="1200" dirty="0">
            <a:latin typeface="Calibri Light" panose="020F0302020204030204"/>
          </a:endParaRPr>
        </a:p>
      </dgm:t>
    </dgm:pt>
    <dgm:pt modelId="{0BACC13B-FC76-460D-B504-FE2A3417D976}" type="parTrans" cxnId="{383DFF11-74C4-4AC9-97A2-FF8B96125802}">
      <dgm:prSet/>
      <dgm:spPr/>
      <dgm:t>
        <a:bodyPr/>
        <a:lstStyle/>
        <a:p>
          <a:endParaRPr lang="en-US"/>
        </a:p>
      </dgm:t>
    </dgm:pt>
    <dgm:pt modelId="{A26F0695-15B8-4220-9815-003E600C891B}" type="sibTrans" cxnId="{383DFF11-74C4-4AC9-97A2-FF8B96125802}">
      <dgm:prSet/>
      <dgm:spPr/>
      <dgm:t>
        <a:bodyPr/>
        <a:lstStyle/>
        <a:p>
          <a:endParaRPr lang="en-US"/>
        </a:p>
      </dgm:t>
    </dgm:pt>
    <dgm:pt modelId="{7E2815F2-C2B8-4F5B-BCF1-2D41F9A8ACE1}">
      <dgm:prSet phldr="0" custT="1"/>
      <dgm:spPr/>
      <dgm:t>
        <a:bodyPr/>
        <a:lstStyle/>
        <a:p>
          <a:pPr algn="l" rtl="0">
            <a:lnSpc>
              <a:spcPct val="90000"/>
            </a:lnSpc>
          </a:pPr>
          <a:r>
            <a:rPr lang="en-US" sz="1200" dirty="0">
              <a:solidFill>
                <a:schemeClr val="bg1"/>
              </a:solidFill>
            </a:rPr>
            <a:t>Target Audience: 20-45 – The company's current events junkie </a:t>
          </a:r>
          <a:endParaRPr lang="en-US" sz="1200" dirty="0"/>
        </a:p>
      </dgm:t>
    </dgm:pt>
    <dgm:pt modelId="{7F051DB7-6598-4162-9B1F-D44E16A93433}" type="parTrans" cxnId="{292D224A-6332-499A-A0FE-0B4D262D66B7}">
      <dgm:prSet/>
      <dgm:spPr/>
      <dgm:t>
        <a:bodyPr/>
        <a:lstStyle/>
        <a:p>
          <a:endParaRPr lang="en-US"/>
        </a:p>
      </dgm:t>
    </dgm:pt>
    <dgm:pt modelId="{490CE13B-1E18-4E73-A937-BED25DF80114}" type="sibTrans" cxnId="{292D224A-6332-499A-A0FE-0B4D262D66B7}">
      <dgm:prSet/>
      <dgm:spPr/>
      <dgm:t>
        <a:bodyPr/>
        <a:lstStyle/>
        <a:p>
          <a:endParaRPr lang="en-US"/>
        </a:p>
      </dgm:t>
    </dgm:pt>
    <dgm:pt modelId="{47D7FE7B-F7E4-4578-B0F7-C2CA649312EF}">
      <dgm:prSet phldr="0" custT="1"/>
      <dgm:spPr/>
      <dgm:t>
        <a:bodyPr/>
        <a:lstStyle/>
        <a:p>
          <a:r>
            <a:rPr lang="en-US" sz="1400" dirty="0" err="1">
              <a:latin typeface="Calibri Light" panose="020F0302020204030204"/>
            </a:rPr>
            <a:t>TikTok</a:t>
          </a:r>
          <a:endParaRPr lang="en-US" sz="1600" dirty="0">
            <a:latin typeface="Calibri Light" panose="020F0302020204030204"/>
          </a:endParaRPr>
        </a:p>
      </dgm:t>
    </dgm:pt>
    <dgm:pt modelId="{DCA96ADE-18EB-4487-87BA-E4CBD9B76B42}" type="parTrans" cxnId="{64BC7E87-696E-4EAA-A8D6-FEFADB41D7D2}">
      <dgm:prSet/>
      <dgm:spPr/>
      <dgm:t>
        <a:bodyPr/>
        <a:lstStyle/>
        <a:p>
          <a:endParaRPr lang="en-US"/>
        </a:p>
      </dgm:t>
    </dgm:pt>
    <dgm:pt modelId="{12F19546-AB11-4C8D-8A4D-2F1322040F2E}" type="sibTrans" cxnId="{64BC7E87-696E-4EAA-A8D6-FEFADB41D7D2}">
      <dgm:prSet/>
      <dgm:spPr/>
      <dgm:t>
        <a:bodyPr/>
        <a:lstStyle/>
        <a:p>
          <a:endParaRPr lang="en-US"/>
        </a:p>
      </dgm:t>
    </dgm:pt>
    <dgm:pt modelId="{CD2C3A3D-599F-4D05-89DC-6AA9B925FE3F}">
      <dgm:prSet phldr="0" custT="1"/>
      <dgm:spPr/>
      <dgm:t>
        <a:bodyPr/>
        <a:lstStyle/>
        <a:p>
          <a:pPr algn="l" rtl="0">
            <a:lnSpc>
              <a:spcPct val="90000"/>
            </a:lnSpc>
          </a:pPr>
          <a:r>
            <a:rPr lang="en-US" sz="1200" dirty="0">
              <a:solidFill>
                <a:schemeClr val="bg1"/>
              </a:solidFill>
            </a:rPr>
            <a:t>Target Audience: 20-35 – The inclusive activist</a:t>
          </a:r>
          <a:endParaRPr lang="en-US" sz="1200" dirty="0"/>
        </a:p>
      </dgm:t>
    </dgm:pt>
    <dgm:pt modelId="{8B114E0F-A5C5-44B5-B1D2-FD01793D5E3B}" type="parTrans" cxnId="{9CF08A07-1E61-41C4-8464-A42B07B5E60B}">
      <dgm:prSet/>
      <dgm:spPr/>
      <dgm:t>
        <a:bodyPr/>
        <a:lstStyle/>
        <a:p>
          <a:endParaRPr lang="en-US"/>
        </a:p>
      </dgm:t>
    </dgm:pt>
    <dgm:pt modelId="{ADA2A5C2-D937-4DA1-A039-70C4093F691F}" type="sibTrans" cxnId="{9CF08A07-1E61-41C4-8464-A42B07B5E60B}">
      <dgm:prSet/>
      <dgm:spPr/>
      <dgm:t>
        <a:bodyPr/>
        <a:lstStyle/>
        <a:p>
          <a:endParaRPr lang="en-US"/>
        </a:p>
      </dgm:t>
    </dgm:pt>
    <dgm:pt modelId="{DA596477-B844-4F8A-BC1A-7960EBA61296}">
      <dgm:prSet phldr="0" custT="1"/>
      <dgm:spPr/>
      <dgm:t>
        <a:bodyPr/>
        <a:lstStyle/>
        <a:p>
          <a:pPr algn="l" rtl="0">
            <a:lnSpc>
              <a:spcPct val="90000"/>
            </a:lnSpc>
          </a:pPr>
          <a:r>
            <a:rPr lang="en-US" sz="1200" dirty="0">
              <a:solidFill>
                <a:schemeClr val="bg1"/>
              </a:solidFill>
            </a:rPr>
            <a:t>Target Audience: 30-45 – The current events in the world detective </a:t>
          </a:r>
          <a:endParaRPr lang="en-US" sz="1200" dirty="0"/>
        </a:p>
      </dgm:t>
    </dgm:pt>
    <dgm:pt modelId="{43295A62-3230-48B6-846C-A0F20B7781AE}" type="parTrans" cxnId="{A8F70256-C09F-495B-A2F8-98CD5816B1BB}">
      <dgm:prSet/>
      <dgm:spPr/>
      <dgm:t>
        <a:bodyPr/>
        <a:lstStyle/>
        <a:p>
          <a:endParaRPr lang="en-US"/>
        </a:p>
      </dgm:t>
    </dgm:pt>
    <dgm:pt modelId="{3288942A-6475-4ACB-9DDA-7CCEEC063540}" type="sibTrans" cxnId="{A8F70256-C09F-495B-A2F8-98CD5816B1BB}">
      <dgm:prSet/>
      <dgm:spPr/>
      <dgm:t>
        <a:bodyPr/>
        <a:lstStyle/>
        <a:p>
          <a:endParaRPr lang="en-US"/>
        </a:p>
      </dgm:t>
    </dgm:pt>
    <dgm:pt modelId="{63A38F1F-4634-465B-AD85-822868027C15}">
      <dgm:prSet phldr="0" custT="1"/>
      <dgm:spPr/>
      <dgm:t>
        <a:bodyPr/>
        <a:lstStyle/>
        <a:p>
          <a:pPr algn="l" rtl="0">
            <a:lnSpc>
              <a:spcPct val="90000"/>
            </a:lnSpc>
          </a:pPr>
          <a:r>
            <a:rPr lang="en-US" sz="1200" dirty="0">
              <a:solidFill>
                <a:schemeClr val="bg1"/>
              </a:solidFill>
            </a:rPr>
            <a:t>Target Audience: 18-35 – The goofy one</a:t>
          </a:r>
          <a:endParaRPr lang="en-US" sz="1200" dirty="0"/>
        </a:p>
      </dgm:t>
    </dgm:pt>
    <dgm:pt modelId="{8A16F2CB-0705-4577-AA4C-B7FAF99795D8}" type="parTrans" cxnId="{5E21BCE3-6705-4C46-9341-1C7242EF44A0}">
      <dgm:prSet/>
      <dgm:spPr/>
      <dgm:t>
        <a:bodyPr/>
        <a:lstStyle/>
        <a:p>
          <a:endParaRPr lang="en-US"/>
        </a:p>
      </dgm:t>
    </dgm:pt>
    <dgm:pt modelId="{AB18CC94-9672-499E-856B-72FA78BE91D5}" type="sibTrans" cxnId="{5E21BCE3-6705-4C46-9341-1C7242EF44A0}">
      <dgm:prSet/>
      <dgm:spPr/>
      <dgm:t>
        <a:bodyPr/>
        <a:lstStyle/>
        <a:p>
          <a:endParaRPr lang="en-US"/>
        </a:p>
      </dgm:t>
    </dgm:pt>
    <dgm:pt modelId="{1724003A-9B7E-4B98-9B57-E3DAF3BB09D7}" type="pres">
      <dgm:prSet presAssocID="{C86F4563-11EB-4E7E-91F3-AC1F1AD2D316}" presName="list" presStyleCnt="0">
        <dgm:presLayoutVars>
          <dgm:dir/>
          <dgm:animLvl val="lvl"/>
        </dgm:presLayoutVars>
      </dgm:prSet>
      <dgm:spPr/>
    </dgm:pt>
    <dgm:pt modelId="{F4D7A503-588C-4BB9-8343-8C264F650802}" type="pres">
      <dgm:prSet presAssocID="{A86D0AF3-FC28-4ACA-AEFF-51AA32821C1D}" presName="posSpace" presStyleCnt="0"/>
      <dgm:spPr/>
    </dgm:pt>
    <dgm:pt modelId="{7B7405C4-6BAB-43FC-85A8-A4B96616C83D}" type="pres">
      <dgm:prSet presAssocID="{A86D0AF3-FC28-4ACA-AEFF-51AA32821C1D}" presName="vertFlow" presStyleCnt="0"/>
      <dgm:spPr/>
    </dgm:pt>
    <dgm:pt modelId="{F08BFABA-2348-49FB-90D9-17574433357B}" type="pres">
      <dgm:prSet presAssocID="{A86D0AF3-FC28-4ACA-AEFF-51AA32821C1D}" presName="topSpace" presStyleCnt="0"/>
      <dgm:spPr/>
    </dgm:pt>
    <dgm:pt modelId="{74642D1B-5034-477F-BF8B-7F5AEB848AE7}" type="pres">
      <dgm:prSet presAssocID="{A86D0AF3-FC28-4ACA-AEFF-51AA32821C1D}" presName="firstComp" presStyleCnt="0"/>
      <dgm:spPr/>
    </dgm:pt>
    <dgm:pt modelId="{E18D924D-1D9D-4433-A217-EB039CB5668F}" type="pres">
      <dgm:prSet presAssocID="{A86D0AF3-FC28-4ACA-AEFF-51AA32821C1D}" presName="firstChild" presStyleLbl="bgAccFollowNode1" presStyleIdx="0" presStyleCnt="9" custScaleX="137177" custScaleY="100192" custLinFactNeighborX="-1307" custLinFactNeighborY="-3250"/>
      <dgm:spPr/>
    </dgm:pt>
    <dgm:pt modelId="{E9631893-0BA5-4F35-9876-81DFBB409E38}" type="pres">
      <dgm:prSet presAssocID="{A86D0AF3-FC28-4ACA-AEFF-51AA32821C1D}" presName="firstChildTx" presStyleLbl="bgAccFollowNode1" presStyleIdx="0" presStyleCnt="9">
        <dgm:presLayoutVars>
          <dgm:bulletEnabled val="1"/>
        </dgm:presLayoutVars>
      </dgm:prSet>
      <dgm:spPr/>
    </dgm:pt>
    <dgm:pt modelId="{3D4CC2F8-20E9-49B4-ABB7-9D07ADF1FCB5}" type="pres">
      <dgm:prSet presAssocID="{139DFF52-BD85-433B-9587-495106ADEA7E}" presName="comp" presStyleCnt="0"/>
      <dgm:spPr/>
    </dgm:pt>
    <dgm:pt modelId="{58B6BDE1-E518-4819-AC8D-49AB9C10DA95}" type="pres">
      <dgm:prSet presAssocID="{139DFF52-BD85-433B-9587-495106ADEA7E}" presName="child" presStyleLbl="bgAccFollowNode1" presStyleIdx="1" presStyleCnt="9" custScaleX="137177" custScaleY="111534" custLinFactNeighborX="-1307" custLinFactNeighborY="-3250"/>
      <dgm:spPr/>
    </dgm:pt>
    <dgm:pt modelId="{A70F124A-FCFD-4FDB-9EF4-49CEC0CA123B}" type="pres">
      <dgm:prSet presAssocID="{139DFF52-BD85-433B-9587-495106ADEA7E}" presName="childTx" presStyleLbl="bgAccFollowNode1" presStyleIdx="1" presStyleCnt="9">
        <dgm:presLayoutVars>
          <dgm:bulletEnabled val="1"/>
        </dgm:presLayoutVars>
      </dgm:prSet>
      <dgm:spPr/>
    </dgm:pt>
    <dgm:pt modelId="{B2B93BAD-C775-4466-8382-E97405115937}" type="pres">
      <dgm:prSet presAssocID="{12A2F1E2-735A-400C-AF37-8AF833CC6F5C}" presName="comp" presStyleCnt="0"/>
      <dgm:spPr/>
    </dgm:pt>
    <dgm:pt modelId="{0696A2D6-76AB-4CDC-A78F-DFC89E29EA3D}" type="pres">
      <dgm:prSet presAssocID="{12A2F1E2-735A-400C-AF37-8AF833CC6F5C}" presName="child" presStyleLbl="bgAccFollowNode1" presStyleIdx="2" presStyleCnt="9" custScaleX="137177" custScaleY="111534" custLinFactNeighborX="-1307" custLinFactNeighborY="-3250"/>
      <dgm:spPr/>
    </dgm:pt>
    <dgm:pt modelId="{30E18E02-D2C7-490F-B874-263DBAFCEA4F}" type="pres">
      <dgm:prSet presAssocID="{12A2F1E2-735A-400C-AF37-8AF833CC6F5C}" presName="childTx" presStyleLbl="bgAccFollowNode1" presStyleIdx="2" presStyleCnt="9">
        <dgm:presLayoutVars>
          <dgm:bulletEnabled val="1"/>
        </dgm:presLayoutVars>
      </dgm:prSet>
      <dgm:spPr/>
    </dgm:pt>
    <dgm:pt modelId="{D6F374BD-F767-4A28-A939-C579C68C51B2}" type="pres">
      <dgm:prSet presAssocID="{E532A615-09F4-4BA7-9A6A-CA0AEB351C88}" presName="comp" presStyleCnt="0"/>
      <dgm:spPr/>
    </dgm:pt>
    <dgm:pt modelId="{19713B02-D4FE-4880-BA8B-B86A891AA031}" type="pres">
      <dgm:prSet presAssocID="{E532A615-09F4-4BA7-9A6A-CA0AEB351C88}" presName="child" presStyleLbl="bgAccFollowNode1" presStyleIdx="3" presStyleCnt="9" custScaleX="137177" custScaleY="111534" custLinFactNeighborX="-1307" custLinFactNeighborY="-3250"/>
      <dgm:spPr/>
    </dgm:pt>
    <dgm:pt modelId="{A4621CAB-43DD-4313-9833-95877BEB28DA}" type="pres">
      <dgm:prSet presAssocID="{E532A615-09F4-4BA7-9A6A-CA0AEB351C88}" presName="childTx" presStyleLbl="bgAccFollowNode1" presStyleIdx="3" presStyleCnt="9">
        <dgm:presLayoutVars>
          <dgm:bulletEnabled val="1"/>
        </dgm:presLayoutVars>
      </dgm:prSet>
      <dgm:spPr/>
    </dgm:pt>
    <dgm:pt modelId="{1C10F06E-21DC-4DE3-B770-7E2B99D9ABF1}" type="pres">
      <dgm:prSet presAssocID="{A86D0AF3-FC28-4ACA-AEFF-51AA32821C1D}" presName="negSpace" presStyleCnt="0"/>
      <dgm:spPr/>
    </dgm:pt>
    <dgm:pt modelId="{D13AE59D-F2A5-4F05-9E65-EB3E926CE449}" type="pres">
      <dgm:prSet presAssocID="{A86D0AF3-FC28-4ACA-AEFF-51AA32821C1D}" presName="circle" presStyleLbl="node1" presStyleIdx="0" presStyleCnt="2" custScaleX="128080" custScaleY="128081" custLinFactNeighborX="-94435" custLinFactNeighborY="34"/>
      <dgm:spPr/>
    </dgm:pt>
    <dgm:pt modelId="{7800B75B-E21E-487A-A1E8-066DF5C7CCA9}" type="pres">
      <dgm:prSet presAssocID="{1BEC9199-6DFB-49FF-A096-5A78006ADBBA}" presName="transSpace" presStyleCnt="0"/>
      <dgm:spPr/>
    </dgm:pt>
    <dgm:pt modelId="{0669ABEA-087C-4705-AB81-22BC6401C454}" type="pres">
      <dgm:prSet presAssocID="{A1280B02-731A-4253-852C-BDB7B4EB98D7}" presName="posSpace" presStyleCnt="0"/>
      <dgm:spPr/>
    </dgm:pt>
    <dgm:pt modelId="{B2A48EE8-5FB3-4148-82C0-3D5AEF353CC8}" type="pres">
      <dgm:prSet presAssocID="{A1280B02-731A-4253-852C-BDB7B4EB98D7}" presName="vertFlow" presStyleCnt="0"/>
      <dgm:spPr/>
    </dgm:pt>
    <dgm:pt modelId="{48ED2606-A452-47A7-97F6-571F3351BA43}" type="pres">
      <dgm:prSet presAssocID="{A1280B02-731A-4253-852C-BDB7B4EB98D7}" presName="topSpace" presStyleCnt="0"/>
      <dgm:spPr/>
    </dgm:pt>
    <dgm:pt modelId="{78C119F9-E9A0-4791-9900-563FB4B7469B}" type="pres">
      <dgm:prSet presAssocID="{A1280B02-731A-4253-852C-BDB7B4EB98D7}" presName="firstComp" presStyleCnt="0"/>
      <dgm:spPr/>
    </dgm:pt>
    <dgm:pt modelId="{57330FB8-BE10-4B74-B6B4-F39F5086B1D2}" type="pres">
      <dgm:prSet presAssocID="{A1280B02-731A-4253-852C-BDB7B4EB98D7}" presName="firstChild" presStyleLbl="bgAccFollowNode1" presStyleIdx="4" presStyleCnt="9" custScaleX="140422" custLinFactNeighborX="111" custLinFactNeighborY="-5046"/>
      <dgm:spPr/>
    </dgm:pt>
    <dgm:pt modelId="{83E38FFD-E82B-48D5-8F12-EDA0C40DE3F2}" type="pres">
      <dgm:prSet presAssocID="{A1280B02-731A-4253-852C-BDB7B4EB98D7}" presName="firstChildTx" presStyleLbl="bgAccFollowNode1" presStyleIdx="4" presStyleCnt="9">
        <dgm:presLayoutVars>
          <dgm:bulletEnabled val="1"/>
        </dgm:presLayoutVars>
      </dgm:prSet>
      <dgm:spPr/>
    </dgm:pt>
    <dgm:pt modelId="{2547E337-A770-4472-A1D6-A1FA14FF1132}" type="pres">
      <dgm:prSet presAssocID="{D94F25D6-6490-4FAE-B5D9-FDEBBACF74DE}" presName="comp" presStyleCnt="0"/>
      <dgm:spPr/>
    </dgm:pt>
    <dgm:pt modelId="{B51706B1-9FDA-45CE-AD01-ED9F02ACE949}" type="pres">
      <dgm:prSet presAssocID="{D94F25D6-6490-4FAE-B5D9-FDEBBACF74DE}" presName="child" presStyleLbl="bgAccFollowNode1" presStyleIdx="5" presStyleCnt="9" custScaleX="140422" custLinFactNeighborX="111" custLinFactNeighborY="-5046"/>
      <dgm:spPr/>
    </dgm:pt>
    <dgm:pt modelId="{6727B92A-A491-4E23-88DC-FC9DF6A56B27}" type="pres">
      <dgm:prSet presAssocID="{D94F25D6-6490-4FAE-B5D9-FDEBBACF74DE}" presName="childTx" presStyleLbl="bgAccFollowNode1" presStyleIdx="5" presStyleCnt="9">
        <dgm:presLayoutVars>
          <dgm:bulletEnabled val="1"/>
        </dgm:presLayoutVars>
      </dgm:prSet>
      <dgm:spPr/>
    </dgm:pt>
    <dgm:pt modelId="{401AD16E-6FAD-4893-9961-AC188E429E03}" type="pres">
      <dgm:prSet presAssocID="{8AA2CCA9-ED46-42A1-A217-CE3B30981884}" presName="comp" presStyleCnt="0"/>
      <dgm:spPr/>
    </dgm:pt>
    <dgm:pt modelId="{BAEEC602-198B-494A-8678-CCB63ED030C7}" type="pres">
      <dgm:prSet presAssocID="{8AA2CCA9-ED46-42A1-A217-CE3B30981884}" presName="child" presStyleLbl="bgAccFollowNode1" presStyleIdx="6" presStyleCnt="9" custScaleX="140422" custLinFactNeighborX="111" custLinFactNeighborY="-5046"/>
      <dgm:spPr/>
    </dgm:pt>
    <dgm:pt modelId="{A0234EA8-DE97-4C43-B6DF-9B52EF857FE4}" type="pres">
      <dgm:prSet presAssocID="{8AA2CCA9-ED46-42A1-A217-CE3B30981884}" presName="childTx" presStyleLbl="bgAccFollowNode1" presStyleIdx="6" presStyleCnt="9">
        <dgm:presLayoutVars>
          <dgm:bulletEnabled val="1"/>
        </dgm:presLayoutVars>
      </dgm:prSet>
      <dgm:spPr/>
    </dgm:pt>
    <dgm:pt modelId="{51997BBF-4090-4FFE-A277-AC06CA6BD5F8}" type="pres">
      <dgm:prSet presAssocID="{D021E173-8F11-4310-9C9C-11CF270CC291}" presName="comp" presStyleCnt="0"/>
      <dgm:spPr/>
    </dgm:pt>
    <dgm:pt modelId="{CC120AF7-6651-43F9-A7B4-DAB5FF93C0B0}" type="pres">
      <dgm:prSet presAssocID="{D021E173-8F11-4310-9C9C-11CF270CC291}" presName="child" presStyleLbl="bgAccFollowNode1" presStyleIdx="7" presStyleCnt="9" custScaleX="140422" custLinFactNeighborX="111" custLinFactNeighborY="-5046"/>
      <dgm:spPr/>
    </dgm:pt>
    <dgm:pt modelId="{467ADEB2-1836-4937-A450-C7DAD8AA80C6}" type="pres">
      <dgm:prSet presAssocID="{D021E173-8F11-4310-9C9C-11CF270CC291}" presName="childTx" presStyleLbl="bgAccFollowNode1" presStyleIdx="7" presStyleCnt="9">
        <dgm:presLayoutVars>
          <dgm:bulletEnabled val="1"/>
        </dgm:presLayoutVars>
      </dgm:prSet>
      <dgm:spPr/>
    </dgm:pt>
    <dgm:pt modelId="{39D7552B-1964-4B88-AB48-5E58DF729667}" type="pres">
      <dgm:prSet presAssocID="{47D7FE7B-F7E4-4578-B0F7-C2CA649312EF}" presName="comp" presStyleCnt="0"/>
      <dgm:spPr/>
    </dgm:pt>
    <dgm:pt modelId="{277ADE9B-C815-4D45-B64E-0F56B13E43B2}" type="pres">
      <dgm:prSet presAssocID="{47D7FE7B-F7E4-4578-B0F7-C2CA649312EF}" presName="child" presStyleLbl="bgAccFollowNode1" presStyleIdx="8" presStyleCnt="9" custScaleX="140422" custLinFactNeighborX="111" custLinFactNeighborY="-5046"/>
      <dgm:spPr/>
    </dgm:pt>
    <dgm:pt modelId="{EAF92047-902D-4C45-B3B9-E74C05B36565}" type="pres">
      <dgm:prSet presAssocID="{47D7FE7B-F7E4-4578-B0F7-C2CA649312EF}" presName="childTx" presStyleLbl="bgAccFollowNode1" presStyleIdx="8" presStyleCnt="9">
        <dgm:presLayoutVars>
          <dgm:bulletEnabled val="1"/>
        </dgm:presLayoutVars>
      </dgm:prSet>
      <dgm:spPr/>
    </dgm:pt>
    <dgm:pt modelId="{9A17C591-4B85-40E3-8CED-235E2A2DC482}" type="pres">
      <dgm:prSet presAssocID="{A1280B02-731A-4253-852C-BDB7B4EB98D7}" presName="negSpace" presStyleCnt="0"/>
      <dgm:spPr/>
    </dgm:pt>
    <dgm:pt modelId="{DF708CAA-4356-452F-8D3A-7A32CEF450AB}" type="pres">
      <dgm:prSet presAssocID="{A1280B02-731A-4253-852C-BDB7B4EB98D7}" presName="circle" presStyleLbl="node1" presStyleIdx="1" presStyleCnt="2" custScaleX="128221" custScaleY="128221" custLinFactNeighborX="-65729" custLinFactNeighborY="920"/>
      <dgm:spPr/>
    </dgm:pt>
  </dgm:ptLst>
  <dgm:cxnLst>
    <dgm:cxn modelId="{31833000-CB24-4DEC-9C38-6EB044554491}" type="presOf" srcId="{DA596477-B844-4F8A-BC1A-7960EBA61296}" destId="{CC120AF7-6651-43F9-A7B4-DAB5FF93C0B0}" srcOrd="0" destOrd="1" presId="urn:microsoft.com/office/officeart/2005/8/layout/hList9"/>
    <dgm:cxn modelId="{9ED29902-4B23-4B72-82F0-E4D4749FF417}" type="presOf" srcId="{D5510690-71CE-46A1-B2BA-21D05AF8C56C}" destId="{83E38FFD-E82B-48D5-8F12-EDA0C40DE3F2}" srcOrd="1" destOrd="1" presId="urn:microsoft.com/office/officeart/2005/8/layout/hList9"/>
    <dgm:cxn modelId="{EA98EA06-3670-407A-9E7D-16837C269382}" type="presOf" srcId="{D94F25D6-6490-4FAE-B5D9-FDEBBACF74DE}" destId="{B51706B1-9FDA-45CE-AD01-ED9F02ACE949}" srcOrd="0" destOrd="0" presId="urn:microsoft.com/office/officeart/2005/8/layout/hList9"/>
    <dgm:cxn modelId="{9CF08A07-1E61-41C4-8464-A42B07B5E60B}" srcId="{8AA2CCA9-ED46-42A1-A217-CE3B30981884}" destId="{CD2C3A3D-599F-4D05-89DC-6AA9B925FE3F}" srcOrd="0" destOrd="0" parTransId="{8B114E0F-A5C5-44B5-B1D2-FD01793D5E3B}" sibTransId="{ADA2A5C2-D937-4DA1-A039-70C4093F691F}"/>
    <dgm:cxn modelId="{1185BF0E-4282-4CFB-AB43-7927E26C0DF3}" type="presOf" srcId="{12A2F1E2-735A-400C-AF37-8AF833CC6F5C}" destId="{30E18E02-D2C7-490F-B874-263DBAFCEA4F}" srcOrd="1" destOrd="0" presId="urn:microsoft.com/office/officeart/2005/8/layout/hList9"/>
    <dgm:cxn modelId="{383DFF11-74C4-4AC9-97A2-FF8B96125802}" srcId="{A1280B02-731A-4253-852C-BDB7B4EB98D7}" destId="{D021E173-8F11-4310-9C9C-11CF270CC291}" srcOrd="3" destOrd="0" parTransId="{0BACC13B-FC76-460D-B504-FE2A3417D976}" sibTransId="{A26F0695-15B8-4220-9815-003E600C891B}"/>
    <dgm:cxn modelId="{5C2BF320-1DC3-48BF-9B9F-40D367121450}" type="presOf" srcId="{B1940F5C-4BE4-4994-9E8F-DC40A54C6D33}" destId="{E9631893-0BA5-4F35-9876-81DFBB409E38}" srcOrd="1" destOrd="0" presId="urn:microsoft.com/office/officeart/2005/8/layout/hList9"/>
    <dgm:cxn modelId="{FFDA442A-E07F-40BE-944C-FF4E7EADDAB0}" type="presOf" srcId="{C86F4563-11EB-4E7E-91F3-AC1F1AD2D316}" destId="{1724003A-9B7E-4B98-9B57-E3DAF3BB09D7}" srcOrd="0" destOrd="0" presId="urn:microsoft.com/office/officeart/2005/8/layout/hList9"/>
    <dgm:cxn modelId="{EC1B7F36-2F81-4E45-B550-C12F547E5657}" type="presOf" srcId="{139DFF52-BD85-433B-9587-495106ADEA7E}" destId="{58B6BDE1-E518-4819-AC8D-49AB9C10DA95}" srcOrd="0" destOrd="0" presId="urn:microsoft.com/office/officeart/2005/8/layout/hList9"/>
    <dgm:cxn modelId="{63DEDA3B-F09E-4C6B-A492-D36F2D73322C}" type="presOf" srcId="{B8964217-672F-4477-A6EE-FAD0333E5C09}" destId="{83E38FFD-E82B-48D5-8F12-EDA0C40DE3F2}" srcOrd="1" destOrd="0" presId="urn:microsoft.com/office/officeart/2005/8/layout/hList9"/>
    <dgm:cxn modelId="{DFC01661-7067-4C5B-B814-3252D59FEE5F}" type="presOf" srcId="{7E2815F2-C2B8-4F5B-BCF1-2D41F9A8ACE1}" destId="{6727B92A-A491-4E23-88DC-FC9DF6A56B27}" srcOrd="1" destOrd="1" presId="urn:microsoft.com/office/officeart/2005/8/layout/hList9"/>
    <dgm:cxn modelId="{292D224A-6332-499A-A0FE-0B4D262D66B7}" srcId="{D94F25D6-6490-4FAE-B5D9-FDEBBACF74DE}" destId="{7E2815F2-C2B8-4F5B-BCF1-2D41F9A8ACE1}" srcOrd="0" destOrd="0" parTransId="{7F051DB7-6598-4162-9B1F-D44E16A93433}" sibTransId="{490CE13B-1E18-4E73-A937-BED25DF80114}"/>
    <dgm:cxn modelId="{EDC38C4A-30BC-4804-B853-D04C58E40592}" type="presOf" srcId="{D021E173-8F11-4310-9C9C-11CF270CC291}" destId="{467ADEB2-1836-4937-A450-C7DAD8AA80C6}" srcOrd="1" destOrd="0" presId="urn:microsoft.com/office/officeart/2005/8/layout/hList9"/>
    <dgm:cxn modelId="{97321D4B-14BF-4202-9C32-DE8A2E83DA30}" type="presOf" srcId="{B8964217-672F-4477-A6EE-FAD0333E5C09}" destId="{57330FB8-BE10-4B74-B6B4-F39F5086B1D2}" srcOrd="0" destOrd="0" presId="urn:microsoft.com/office/officeart/2005/8/layout/hList9"/>
    <dgm:cxn modelId="{CBE5AB6E-1656-401E-880D-7123EAD37F8E}" type="presOf" srcId="{E532A615-09F4-4BA7-9A6A-CA0AEB351C88}" destId="{19713B02-D4FE-4880-BA8B-B86A891AA031}" srcOrd="0" destOrd="0" presId="urn:microsoft.com/office/officeart/2005/8/layout/hList9"/>
    <dgm:cxn modelId="{21A5C671-2D3A-433A-B1B3-23245AEEF4D1}" srcId="{A1280B02-731A-4253-852C-BDB7B4EB98D7}" destId="{8AA2CCA9-ED46-42A1-A217-CE3B30981884}" srcOrd="2" destOrd="0" parTransId="{AD6F99B2-B20B-4628-ABFE-0003CF65C4B3}" sibTransId="{2D8E894A-5CD7-4CF9-9737-7212F49AAD1F}"/>
    <dgm:cxn modelId="{075D3D72-9BCB-4314-ACA6-677046B5C520}" type="presOf" srcId="{CD2C3A3D-599F-4D05-89DC-6AA9B925FE3F}" destId="{BAEEC602-198B-494A-8678-CCB63ED030C7}" srcOrd="0" destOrd="1" presId="urn:microsoft.com/office/officeart/2005/8/layout/hList9"/>
    <dgm:cxn modelId="{A8F70256-C09F-495B-A2F8-98CD5816B1BB}" srcId="{D021E173-8F11-4310-9C9C-11CF270CC291}" destId="{DA596477-B844-4F8A-BC1A-7960EBA61296}" srcOrd="0" destOrd="0" parTransId="{43295A62-3230-48B6-846C-A0F20B7781AE}" sibTransId="{3288942A-6475-4ACB-9DDA-7CCEEC063540}"/>
    <dgm:cxn modelId="{57604B76-ACBE-4F0A-8094-8F2FBDAF4D5B}" type="presOf" srcId="{8AA2CCA9-ED46-42A1-A217-CE3B30981884}" destId="{A0234EA8-DE97-4C43-B6DF-9B52EF857FE4}" srcOrd="1" destOrd="0" presId="urn:microsoft.com/office/officeart/2005/8/layout/hList9"/>
    <dgm:cxn modelId="{7573E857-8D37-4B89-8189-31B74D2D700A}" type="presOf" srcId="{47D7FE7B-F7E4-4578-B0F7-C2CA649312EF}" destId="{277ADE9B-C815-4D45-B64E-0F56B13E43B2}" srcOrd="0" destOrd="0" presId="urn:microsoft.com/office/officeart/2005/8/layout/hList9"/>
    <dgm:cxn modelId="{4C0EF557-A8CF-42A8-B3E1-B09037CBCD80}" srcId="{A86D0AF3-FC28-4ACA-AEFF-51AA32821C1D}" destId="{12A2F1E2-735A-400C-AF37-8AF833CC6F5C}" srcOrd="2" destOrd="0" parTransId="{0ABFB472-A486-4411-AAD1-21DD08272A4A}" sibTransId="{49D4943B-6521-4B20-B9CE-28686CD5FD6C}"/>
    <dgm:cxn modelId="{B26B4878-1175-4D22-AD20-FCB0EE70AAC7}" type="presOf" srcId="{A1280B02-731A-4253-852C-BDB7B4EB98D7}" destId="{DF708CAA-4356-452F-8D3A-7A32CEF450AB}" srcOrd="0" destOrd="0" presId="urn:microsoft.com/office/officeart/2005/8/layout/hList9"/>
    <dgm:cxn modelId="{7595F979-525A-4682-A6A1-26CDCB93F296}" type="presOf" srcId="{D94F25D6-6490-4FAE-B5D9-FDEBBACF74DE}" destId="{6727B92A-A491-4E23-88DC-FC9DF6A56B27}" srcOrd="1" destOrd="0" presId="urn:microsoft.com/office/officeart/2005/8/layout/hList9"/>
    <dgm:cxn modelId="{A7AD3C82-054B-44B9-A4CE-DC2D1B035E4A}" type="presOf" srcId="{63A38F1F-4634-465B-AD85-822868027C15}" destId="{EAF92047-902D-4C45-B3B9-E74C05B36565}" srcOrd="1" destOrd="1" presId="urn:microsoft.com/office/officeart/2005/8/layout/hList9"/>
    <dgm:cxn modelId="{3589C082-CD8A-4C83-99E8-227231CAFCA3}" srcId="{A1280B02-731A-4253-852C-BDB7B4EB98D7}" destId="{D94F25D6-6490-4FAE-B5D9-FDEBBACF74DE}" srcOrd="1" destOrd="0" parTransId="{8FAE85B7-C6E8-4DDE-8333-F508B782F7C1}" sibTransId="{BFF9E7CD-7814-42C8-B44F-A4501FFA6DC3}"/>
    <dgm:cxn modelId="{4AE4FF85-3DFD-4F73-8A0F-CB0AF263C5C0}" type="presOf" srcId="{7E2815F2-C2B8-4F5B-BCF1-2D41F9A8ACE1}" destId="{B51706B1-9FDA-45CE-AD01-ED9F02ACE949}" srcOrd="0" destOrd="1" presId="urn:microsoft.com/office/officeart/2005/8/layout/hList9"/>
    <dgm:cxn modelId="{64BC7E87-696E-4EAA-A8D6-FEFADB41D7D2}" srcId="{A1280B02-731A-4253-852C-BDB7B4EB98D7}" destId="{47D7FE7B-F7E4-4578-B0F7-C2CA649312EF}" srcOrd="4" destOrd="0" parTransId="{DCA96ADE-18EB-4487-87BA-E4CBD9B76B42}" sibTransId="{12F19546-AB11-4C8D-8A4D-2F1322040F2E}"/>
    <dgm:cxn modelId="{AD1CFF8A-4648-4322-B9C7-F2A7DBC0D0F8}" srcId="{A86D0AF3-FC28-4ACA-AEFF-51AA32821C1D}" destId="{E532A615-09F4-4BA7-9A6A-CA0AEB351C88}" srcOrd="3" destOrd="0" parTransId="{A997E7EA-5757-47FF-9238-B14622A9E915}" sibTransId="{33CFF373-AD63-4E47-B519-F431A3927F7F}"/>
    <dgm:cxn modelId="{9E8D9794-D888-4B8B-9AC0-1BC4DC1B099F}" srcId="{C86F4563-11EB-4E7E-91F3-AC1F1AD2D316}" destId="{A1280B02-731A-4253-852C-BDB7B4EB98D7}" srcOrd="1" destOrd="0" parTransId="{DC54CE90-AEDD-4564-BD8E-002EB54738EA}" sibTransId="{FD854CBB-3216-44D6-ADF0-11B5A18D6425}"/>
    <dgm:cxn modelId="{5B7F539B-BEC8-4191-88F3-66D4FEF6FDAE}" type="presOf" srcId="{47D7FE7B-F7E4-4578-B0F7-C2CA649312EF}" destId="{EAF92047-902D-4C45-B3B9-E74C05B36565}" srcOrd="1" destOrd="0" presId="urn:microsoft.com/office/officeart/2005/8/layout/hList9"/>
    <dgm:cxn modelId="{EDCC3CB0-BAD7-403F-AAFE-9B0055AF6C00}" type="presOf" srcId="{DA596477-B844-4F8A-BC1A-7960EBA61296}" destId="{467ADEB2-1836-4937-A450-C7DAD8AA80C6}" srcOrd="1" destOrd="1" presId="urn:microsoft.com/office/officeart/2005/8/layout/hList9"/>
    <dgm:cxn modelId="{8D19BDB4-8141-49C3-BDCA-C5D86292CFD1}" srcId="{C86F4563-11EB-4E7E-91F3-AC1F1AD2D316}" destId="{A86D0AF3-FC28-4ACA-AEFF-51AA32821C1D}" srcOrd="0" destOrd="0" parTransId="{9A21C94D-6829-463B-AA9E-93C679AC804A}" sibTransId="{1BEC9199-6DFB-49FF-A096-5A78006ADBBA}"/>
    <dgm:cxn modelId="{754E07B8-7EC8-41D1-87AD-C267B3A7D883}" type="presOf" srcId="{D5510690-71CE-46A1-B2BA-21D05AF8C56C}" destId="{57330FB8-BE10-4B74-B6B4-F39F5086B1D2}" srcOrd="0" destOrd="1" presId="urn:microsoft.com/office/officeart/2005/8/layout/hList9"/>
    <dgm:cxn modelId="{620B04C1-4446-4B7D-84E5-6EAAAD31D0EC}" type="presOf" srcId="{CD2C3A3D-599F-4D05-89DC-6AA9B925FE3F}" destId="{A0234EA8-DE97-4C43-B6DF-9B52EF857FE4}" srcOrd="1" destOrd="1" presId="urn:microsoft.com/office/officeart/2005/8/layout/hList9"/>
    <dgm:cxn modelId="{7E2D0BC1-C4D3-44CD-AEBC-774ED6FE00B2}" type="presOf" srcId="{B1940F5C-4BE4-4994-9E8F-DC40A54C6D33}" destId="{E18D924D-1D9D-4433-A217-EB039CB5668F}" srcOrd="0" destOrd="0" presId="urn:microsoft.com/office/officeart/2005/8/layout/hList9"/>
    <dgm:cxn modelId="{ED1FB3C1-1806-42C7-A365-D22051802938}" srcId="{B8964217-672F-4477-A6EE-FAD0333E5C09}" destId="{D5510690-71CE-46A1-B2BA-21D05AF8C56C}" srcOrd="0" destOrd="0" parTransId="{B9D6A8DF-8EE3-4C32-A81D-466084F4C93F}" sibTransId="{16146515-365D-43C7-AF22-8449F5A8311A}"/>
    <dgm:cxn modelId="{0F804BC4-05CF-4256-A8B4-F71B7C6652AA}" type="presOf" srcId="{8AA2CCA9-ED46-42A1-A217-CE3B30981884}" destId="{BAEEC602-198B-494A-8678-CCB63ED030C7}" srcOrd="0" destOrd="0" presId="urn:microsoft.com/office/officeart/2005/8/layout/hList9"/>
    <dgm:cxn modelId="{4D71C6C6-BD7C-4466-922E-C508F20A40CB}" type="presOf" srcId="{139DFF52-BD85-433B-9587-495106ADEA7E}" destId="{A70F124A-FCFD-4FDB-9EF4-49CEC0CA123B}" srcOrd="1" destOrd="0" presId="urn:microsoft.com/office/officeart/2005/8/layout/hList9"/>
    <dgm:cxn modelId="{9B8501CC-6AA0-4FF0-9423-3F548BEF72E7}" type="presOf" srcId="{12A2F1E2-735A-400C-AF37-8AF833CC6F5C}" destId="{0696A2D6-76AB-4CDC-A78F-DFC89E29EA3D}" srcOrd="0" destOrd="0" presId="urn:microsoft.com/office/officeart/2005/8/layout/hList9"/>
    <dgm:cxn modelId="{3205C6D0-83AF-492E-9B77-997DA1E7EFD4}" type="presOf" srcId="{63A38F1F-4634-465B-AD85-822868027C15}" destId="{277ADE9B-C815-4D45-B64E-0F56B13E43B2}" srcOrd="0" destOrd="1" presId="urn:microsoft.com/office/officeart/2005/8/layout/hList9"/>
    <dgm:cxn modelId="{5C1FD9DD-AC3B-4BE9-86E3-86F93FFF7FF3}" type="presOf" srcId="{A86D0AF3-FC28-4ACA-AEFF-51AA32821C1D}" destId="{D13AE59D-F2A5-4F05-9E65-EB3E926CE449}" srcOrd="0" destOrd="0" presId="urn:microsoft.com/office/officeart/2005/8/layout/hList9"/>
    <dgm:cxn modelId="{5E21BCE3-6705-4C46-9341-1C7242EF44A0}" srcId="{47D7FE7B-F7E4-4578-B0F7-C2CA649312EF}" destId="{63A38F1F-4634-465B-AD85-822868027C15}" srcOrd="0" destOrd="0" parTransId="{8A16F2CB-0705-4577-AA4C-B7FAF99795D8}" sibTransId="{AB18CC94-9672-499E-856B-72FA78BE91D5}"/>
    <dgm:cxn modelId="{B79B3CE8-88E7-42F8-90C8-963C5CDED332}" type="presOf" srcId="{D021E173-8F11-4310-9C9C-11CF270CC291}" destId="{CC120AF7-6651-43F9-A7B4-DAB5FF93C0B0}" srcOrd="0" destOrd="0" presId="urn:microsoft.com/office/officeart/2005/8/layout/hList9"/>
    <dgm:cxn modelId="{7FAAC3F6-28FB-4313-9EFE-C5541FF07322}" srcId="{A86D0AF3-FC28-4ACA-AEFF-51AA32821C1D}" destId="{139DFF52-BD85-433B-9587-495106ADEA7E}" srcOrd="1" destOrd="0" parTransId="{1E3D06F6-AB51-4C06-B664-D24E0124717B}" sibTransId="{058ADF88-D1FE-4FAD-9273-B6D936F226F9}"/>
    <dgm:cxn modelId="{B42919F9-02BD-4388-B449-6C5F8CD584DC}" srcId="{A86D0AF3-FC28-4ACA-AEFF-51AA32821C1D}" destId="{B1940F5C-4BE4-4994-9E8F-DC40A54C6D33}" srcOrd="0" destOrd="0" parTransId="{36527E0A-3BBD-4E7B-AA89-EB1AC57F7F7D}" sibTransId="{6A6FED74-2A87-4C9B-AA06-B6B9813FA67B}"/>
    <dgm:cxn modelId="{C75319F9-7A13-4247-979D-5CF701C618C7}" srcId="{A1280B02-731A-4253-852C-BDB7B4EB98D7}" destId="{B8964217-672F-4477-A6EE-FAD0333E5C09}" srcOrd="0" destOrd="0" parTransId="{38199C27-CDBE-4215-AE28-A4D4883C59E3}" sibTransId="{F356EA31-A46F-44E6-BFD8-B0456B07E4A3}"/>
    <dgm:cxn modelId="{F426F5FF-BF3A-4DF1-9DA4-9905E65A4BA9}" type="presOf" srcId="{E532A615-09F4-4BA7-9A6A-CA0AEB351C88}" destId="{A4621CAB-43DD-4313-9833-95877BEB28DA}" srcOrd="1" destOrd="0" presId="urn:microsoft.com/office/officeart/2005/8/layout/hList9"/>
    <dgm:cxn modelId="{8F7478F3-8425-4675-8FC9-DCC5C2A8F966}" type="presParOf" srcId="{1724003A-9B7E-4B98-9B57-E3DAF3BB09D7}" destId="{F4D7A503-588C-4BB9-8343-8C264F650802}" srcOrd="0" destOrd="0" presId="urn:microsoft.com/office/officeart/2005/8/layout/hList9"/>
    <dgm:cxn modelId="{B89F3995-610E-4A58-940B-964F735A2473}" type="presParOf" srcId="{1724003A-9B7E-4B98-9B57-E3DAF3BB09D7}" destId="{7B7405C4-6BAB-43FC-85A8-A4B96616C83D}" srcOrd="1" destOrd="0" presId="urn:microsoft.com/office/officeart/2005/8/layout/hList9"/>
    <dgm:cxn modelId="{ACDFFF30-8A1F-42E2-B60B-ECCC0158835C}" type="presParOf" srcId="{7B7405C4-6BAB-43FC-85A8-A4B96616C83D}" destId="{F08BFABA-2348-49FB-90D9-17574433357B}" srcOrd="0" destOrd="0" presId="urn:microsoft.com/office/officeart/2005/8/layout/hList9"/>
    <dgm:cxn modelId="{A7EDD0FE-71FC-47BB-BD8A-7E7607F983C6}" type="presParOf" srcId="{7B7405C4-6BAB-43FC-85A8-A4B96616C83D}" destId="{74642D1B-5034-477F-BF8B-7F5AEB848AE7}" srcOrd="1" destOrd="0" presId="urn:microsoft.com/office/officeart/2005/8/layout/hList9"/>
    <dgm:cxn modelId="{E3BDEF08-165E-42D8-9F2B-89315A5ED719}" type="presParOf" srcId="{74642D1B-5034-477F-BF8B-7F5AEB848AE7}" destId="{E18D924D-1D9D-4433-A217-EB039CB5668F}" srcOrd="0" destOrd="0" presId="urn:microsoft.com/office/officeart/2005/8/layout/hList9"/>
    <dgm:cxn modelId="{73AB9417-5746-41D0-ABDA-223D07EC7F6C}" type="presParOf" srcId="{74642D1B-5034-477F-BF8B-7F5AEB848AE7}" destId="{E9631893-0BA5-4F35-9876-81DFBB409E38}" srcOrd="1" destOrd="0" presId="urn:microsoft.com/office/officeart/2005/8/layout/hList9"/>
    <dgm:cxn modelId="{16236628-BDF6-411B-90A3-A9BA5EE1A715}" type="presParOf" srcId="{7B7405C4-6BAB-43FC-85A8-A4B96616C83D}" destId="{3D4CC2F8-20E9-49B4-ABB7-9D07ADF1FCB5}" srcOrd="2" destOrd="0" presId="urn:microsoft.com/office/officeart/2005/8/layout/hList9"/>
    <dgm:cxn modelId="{C891EED3-9181-47DE-B62E-20E5CEF9DA5B}" type="presParOf" srcId="{3D4CC2F8-20E9-49B4-ABB7-9D07ADF1FCB5}" destId="{58B6BDE1-E518-4819-AC8D-49AB9C10DA95}" srcOrd="0" destOrd="0" presId="urn:microsoft.com/office/officeart/2005/8/layout/hList9"/>
    <dgm:cxn modelId="{39C614FC-75F3-4936-941A-32107C428F3D}" type="presParOf" srcId="{3D4CC2F8-20E9-49B4-ABB7-9D07ADF1FCB5}" destId="{A70F124A-FCFD-4FDB-9EF4-49CEC0CA123B}" srcOrd="1" destOrd="0" presId="urn:microsoft.com/office/officeart/2005/8/layout/hList9"/>
    <dgm:cxn modelId="{269A2CDA-EAD8-436E-9C3C-5272F2006A05}" type="presParOf" srcId="{7B7405C4-6BAB-43FC-85A8-A4B96616C83D}" destId="{B2B93BAD-C775-4466-8382-E97405115937}" srcOrd="3" destOrd="0" presId="urn:microsoft.com/office/officeart/2005/8/layout/hList9"/>
    <dgm:cxn modelId="{640A2AB7-E9C9-4304-8C40-0E783DBE1A60}" type="presParOf" srcId="{B2B93BAD-C775-4466-8382-E97405115937}" destId="{0696A2D6-76AB-4CDC-A78F-DFC89E29EA3D}" srcOrd="0" destOrd="0" presId="urn:microsoft.com/office/officeart/2005/8/layout/hList9"/>
    <dgm:cxn modelId="{07C8E0A9-B3B3-441C-B2E6-B4F620DBDA06}" type="presParOf" srcId="{B2B93BAD-C775-4466-8382-E97405115937}" destId="{30E18E02-D2C7-490F-B874-263DBAFCEA4F}" srcOrd="1" destOrd="0" presId="urn:microsoft.com/office/officeart/2005/8/layout/hList9"/>
    <dgm:cxn modelId="{6C1649DA-7A56-4CE5-BA51-9DBF9C5105E7}" type="presParOf" srcId="{7B7405C4-6BAB-43FC-85A8-A4B96616C83D}" destId="{D6F374BD-F767-4A28-A939-C579C68C51B2}" srcOrd="4" destOrd="0" presId="urn:microsoft.com/office/officeart/2005/8/layout/hList9"/>
    <dgm:cxn modelId="{F6120838-2EC9-4CC8-B898-8D53C596D4FA}" type="presParOf" srcId="{D6F374BD-F767-4A28-A939-C579C68C51B2}" destId="{19713B02-D4FE-4880-BA8B-B86A891AA031}" srcOrd="0" destOrd="0" presId="urn:microsoft.com/office/officeart/2005/8/layout/hList9"/>
    <dgm:cxn modelId="{7EEB7234-46A2-4121-9502-A0A6AB7CE4B1}" type="presParOf" srcId="{D6F374BD-F767-4A28-A939-C579C68C51B2}" destId="{A4621CAB-43DD-4313-9833-95877BEB28DA}" srcOrd="1" destOrd="0" presId="urn:microsoft.com/office/officeart/2005/8/layout/hList9"/>
    <dgm:cxn modelId="{EE788AEE-5990-4D52-ADBA-B911F75AB5F0}" type="presParOf" srcId="{1724003A-9B7E-4B98-9B57-E3DAF3BB09D7}" destId="{1C10F06E-21DC-4DE3-B770-7E2B99D9ABF1}" srcOrd="2" destOrd="0" presId="urn:microsoft.com/office/officeart/2005/8/layout/hList9"/>
    <dgm:cxn modelId="{DCE09D56-48DF-430C-A3B9-47B27E566C8B}" type="presParOf" srcId="{1724003A-9B7E-4B98-9B57-E3DAF3BB09D7}" destId="{D13AE59D-F2A5-4F05-9E65-EB3E926CE449}" srcOrd="3" destOrd="0" presId="urn:microsoft.com/office/officeart/2005/8/layout/hList9"/>
    <dgm:cxn modelId="{0912C630-6679-48C5-A23A-F6DD539486F5}" type="presParOf" srcId="{1724003A-9B7E-4B98-9B57-E3DAF3BB09D7}" destId="{7800B75B-E21E-487A-A1E8-066DF5C7CCA9}" srcOrd="4" destOrd="0" presId="urn:microsoft.com/office/officeart/2005/8/layout/hList9"/>
    <dgm:cxn modelId="{C4808B09-CAF3-4C73-A9E1-6AEAC621F106}" type="presParOf" srcId="{1724003A-9B7E-4B98-9B57-E3DAF3BB09D7}" destId="{0669ABEA-087C-4705-AB81-22BC6401C454}" srcOrd="5" destOrd="0" presId="urn:microsoft.com/office/officeart/2005/8/layout/hList9"/>
    <dgm:cxn modelId="{A6C553D5-5819-4161-961B-03B1B3159C22}" type="presParOf" srcId="{1724003A-9B7E-4B98-9B57-E3DAF3BB09D7}" destId="{B2A48EE8-5FB3-4148-82C0-3D5AEF353CC8}" srcOrd="6" destOrd="0" presId="urn:microsoft.com/office/officeart/2005/8/layout/hList9"/>
    <dgm:cxn modelId="{449AA361-6C13-4FB3-BE3C-C83DEC304DFF}" type="presParOf" srcId="{B2A48EE8-5FB3-4148-82C0-3D5AEF353CC8}" destId="{48ED2606-A452-47A7-97F6-571F3351BA43}" srcOrd="0" destOrd="0" presId="urn:microsoft.com/office/officeart/2005/8/layout/hList9"/>
    <dgm:cxn modelId="{49363E9E-194A-47AA-9A43-0E2508E4927C}" type="presParOf" srcId="{B2A48EE8-5FB3-4148-82C0-3D5AEF353CC8}" destId="{78C119F9-E9A0-4791-9900-563FB4B7469B}" srcOrd="1" destOrd="0" presId="urn:microsoft.com/office/officeart/2005/8/layout/hList9"/>
    <dgm:cxn modelId="{25364417-3E14-404B-8154-925FF3581B89}" type="presParOf" srcId="{78C119F9-E9A0-4791-9900-563FB4B7469B}" destId="{57330FB8-BE10-4B74-B6B4-F39F5086B1D2}" srcOrd="0" destOrd="0" presId="urn:microsoft.com/office/officeart/2005/8/layout/hList9"/>
    <dgm:cxn modelId="{B088314E-387C-4148-B9B5-8F03EA6E0302}" type="presParOf" srcId="{78C119F9-E9A0-4791-9900-563FB4B7469B}" destId="{83E38FFD-E82B-48D5-8F12-EDA0C40DE3F2}" srcOrd="1" destOrd="0" presId="urn:microsoft.com/office/officeart/2005/8/layout/hList9"/>
    <dgm:cxn modelId="{BED23A25-A5E1-4128-BF2E-EDF9E5E54A16}" type="presParOf" srcId="{B2A48EE8-5FB3-4148-82C0-3D5AEF353CC8}" destId="{2547E337-A770-4472-A1D6-A1FA14FF1132}" srcOrd="2" destOrd="0" presId="urn:microsoft.com/office/officeart/2005/8/layout/hList9"/>
    <dgm:cxn modelId="{CC6FA6EE-9A67-46C2-A9B2-CAB3B81A5E4A}" type="presParOf" srcId="{2547E337-A770-4472-A1D6-A1FA14FF1132}" destId="{B51706B1-9FDA-45CE-AD01-ED9F02ACE949}" srcOrd="0" destOrd="0" presId="urn:microsoft.com/office/officeart/2005/8/layout/hList9"/>
    <dgm:cxn modelId="{DF4DCE5B-03B9-4A44-9A2E-0651E1C0AEB3}" type="presParOf" srcId="{2547E337-A770-4472-A1D6-A1FA14FF1132}" destId="{6727B92A-A491-4E23-88DC-FC9DF6A56B27}" srcOrd="1" destOrd="0" presId="urn:microsoft.com/office/officeart/2005/8/layout/hList9"/>
    <dgm:cxn modelId="{9637347D-64E4-4FF8-A2CB-EFAFE63E425C}" type="presParOf" srcId="{B2A48EE8-5FB3-4148-82C0-3D5AEF353CC8}" destId="{401AD16E-6FAD-4893-9961-AC188E429E03}" srcOrd="3" destOrd="0" presId="urn:microsoft.com/office/officeart/2005/8/layout/hList9"/>
    <dgm:cxn modelId="{2FADB55F-E774-440B-8BF0-411C11EF57E1}" type="presParOf" srcId="{401AD16E-6FAD-4893-9961-AC188E429E03}" destId="{BAEEC602-198B-494A-8678-CCB63ED030C7}" srcOrd="0" destOrd="0" presId="urn:microsoft.com/office/officeart/2005/8/layout/hList9"/>
    <dgm:cxn modelId="{16DFDAB9-A54A-4DCB-9ECF-026469A684BF}" type="presParOf" srcId="{401AD16E-6FAD-4893-9961-AC188E429E03}" destId="{A0234EA8-DE97-4C43-B6DF-9B52EF857FE4}" srcOrd="1" destOrd="0" presId="urn:microsoft.com/office/officeart/2005/8/layout/hList9"/>
    <dgm:cxn modelId="{2F1E1849-E7DA-494D-AF7F-9BA9E4C705AA}" type="presParOf" srcId="{B2A48EE8-5FB3-4148-82C0-3D5AEF353CC8}" destId="{51997BBF-4090-4FFE-A277-AC06CA6BD5F8}" srcOrd="4" destOrd="0" presId="urn:microsoft.com/office/officeart/2005/8/layout/hList9"/>
    <dgm:cxn modelId="{E5872C32-31F7-4A58-ADDF-E8FC4DED01AC}" type="presParOf" srcId="{51997BBF-4090-4FFE-A277-AC06CA6BD5F8}" destId="{CC120AF7-6651-43F9-A7B4-DAB5FF93C0B0}" srcOrd="0" destOrd="0" presId="urn:microsoft.com/office/officeart/2005/8/layout/hList9"/>
    <dgm:cxn modelId="{B33A7EE0-0EFF-48E2-B393-52AC5434F094}" type="presParOf" srcId="{51997BBF-4090-4FFE-A277-AC06CA6BD5F8}" destId="{467ADEB2-1836-4937-A450-C7DAD8AA80C6}" srcOrd="1" destOrd="0" presId="urn:microsoft.com/office/officeart/2005/8/layout/hList9"/>
    <dgm:cxn modelId="{2BA1D242-181D-413B-92CE-880AF40472AC}" type="presParOf" srcId="{B2A48EE8-5FB3-4148-82C0-3D5AEF353CC8}" destId="{39D7552B-1964-4B88-AB48-5E58DF729667}" srcOrd="5" destOrd="0" presId="urn:microsoft.com/office/officeart/2005/8/layout/hList9"/>
    <dgm:cxn modelId="{C8030AEF-4CF3-4638-B6F2-AC0ADE964164}" type="presParOf" srcId="{39D7552B-1964-4B88-AB48-5E58DF729667}" destId="{277ADE9B-C815-4D45-B64E-0F56B13E43B2}" srcOrd="0" destOrd="0" presId="urn:microsoft.com/office/officeart/2005/8/layout/hList9"/>
    <dgm:cxn modelId="{52295298-5DF3-4D13-82BE-8DF5F139D891}" type="presParOf" srcId="{39D7552B-1964-4B88-AB48-5E58DF729667}" destId="{EAF92047-902D-4C45-B3B9-E74C05B36565}" srcOrd="1" destOrd="0" presId="urn:microsoft.com/office/officeart/2005/8/layout/hList9"/>
    <dgm:cxn modelId="{EA607E7B-AB00-46E2-9C5C-32F66B9FB0D3}" type="presParOf" srcId="{1724003A-9B7E-4B98-9B57-E3DAF3BB09D7}" destId="{9A17C591-4B85-40E3-8CED-235E2A2DC482}" srcOrd="7" destOrd="0" presId="urn:microsoft.com/office/officeart/2005/8/layout/hList9"/>
    <dgm:cxn modelId="{A67B05CA-F3E8-4EDE-9E40-8224FD571C14}" type="presParOf" srcId="{1724003A-9B7E-4B98-9B57-E3DAF3BB09D7}" destId="{DF708CAA-4356-452F-8D3A-7A32CEF450AB}" srcOrd="8" destOrd="0" presId="urn:microsoft.com/office/officeart/2005/8/layout/hList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81FA4D-428E-D54C-9F90-29EC7A74180D}" type="doc">
      <dgm:prSet loTypeId="urn:microsoft.com/office/officeart/2005/8/layout/list1" loCatId="" qsTypeId="urn:microsoft.com/office/officeart/2005/8/quickstyle/simple1" qsCatId="simple" csTypeId="urn:microsoft.com/office/officeart/2005/8/colors/colorful5" csCatId="colorful" phldr="1"/>
      <dgm:spPr/>
      <dgm:t>
        <a:bodyPr/>
        <a:lstStyle/>
        <a:p>
          <a:endParaRPr lang="en-US"/>
        </a:p>
      </dgm:t>
    </dgm:pt>
    <dgm:pt modelId="{99C8F67A-66EE-DD46-838A-EA57301140E7}">
      <dgm:prSet phldrT="[Text]" custT="1"/>
      <dgm:spPr/>
      <dgm:t>
        <a:bodyPr/>
        <a:lstStyle/>
        <a:p>
          <a:r>
            <a:rPr lang="en-US" sz="3600"/>
            <a:t>Keywords</a:t>
          </a:r>
        </a:p>
      </dgm:t>
    </dgm:pt>
    <dgm:pt modelId="{FCEB33B0-6E8D-0C41-A226-24AC49F9F5F2}" type="parTrans" cxnId="{D2C3202F-C3B7-DD47-8555-4A1303312F76}">
      <dgm:prSet/>
      <dgm:spPr/>
      <dgm:t>
        <a:bodyPr/>
        <a:lstStyle/>
        <a:p>
          <a:endParaRPr lang="en-US"/>
        </a:p>
      </dgm:t>
    </dgm:pt>
    <dgm:pt modelId="{C295BCF7-5EE8-FA4E-BB1A-1ACBABFCDE5A}" type="sibTrans" cxnId="{D2C3202F-C3B7-DD47-8555-4A1303312F76}">
      <dgm:prSet/>
      <dgm:spPr/>
      <dgm:t>
        <a:bodyPr/>
        <a:lstStyle/>
        <a:p>
          <a:endParaRPr lang="en-US"/>
        </a:p>
      </dgm:t>
    </dgm:pt>
    <dgm:pt modelId="{B62581A9-20CB-9942-8A8B-97A1D3392518}">
      <dgm:prSet phldrT="[Text]" custT="1"/>
      <dgm:spPr/>
      <dgm:t>
        <a:bodyPr/>
        <a:lstStyle/>
        <a:p>
          <a:r>
            <a:rPr lang="en-US" sz="3600"/>
            <a:t>Inbound Links</a:t>
          </a:r>
        </a:p>
      </dgm:t>
    </dgm:pt>
    <dgm:pt modelId="{193400D6-BB46-0E41-9B6E-B214B19066DE}" type="parTrans" cxnId="{0D91B443-E498-4C43-B8C5-CDA0EF7160AA}">
      <dgm:prSet/>
      <dgm:spPr/>
      <dgm:t>
        <a:bodyPr/>
        <a:lstStyle/>
        <a:p>
          <a:endParaRPr lang="en-US"/>
        </a:p>
      </dgm:t>
    </dgm:pt>
    <dgm:pt modelId="{1339732E-CFC1-6947-800D-E76D03732588}" type="sibTrans" cxnId="{0D91B443-E498-4C43-B8C5-CDA0EF7160AA}">
      <dgm:prSet/>
      <dgm:spPr/>
      <dgm:t>
        <a:bodyPr/>
        <a:lstStyle/>
        <a:p>
          <a:endParaRPr lang="en-US"/>
        </a:p>
      </dgm:t>
    </dgm:pt>
    <dgm:pt modelId="{C9E0DFB7-7032-6044-868F-66B6F9F2B6E1}">
      <dgm:prSet phldr="0" custT="1"/>
      <dgm:spPr/>
      <dgm:t>
        <a:bodyPr/>
        <a:lstStyle/>
        <a:p>
          <a:pPr rtl="0"/>
          <a:r>
            <a:rPr lang="en-US" sz="2800">
              <a:latin typeface="Calibri Light" panose="020F0302020204030204"/>
            </a:rPr>
            <a:t>1920's Swimsuit</a:t>
          </a:r>
          <a:endParaRPr lang="en-US" sz="2800"/>
        </a:p>
      </dgm:t>
    </dgm:pt>
    <dgm:pt modelId="{C8714045-0DC4-2849-82F4-DF9EE70BC74C}" type="parTrans" cxnId="{53735035-42C7-0346-9DD4-9313DB7DC0A4}">
      <dgm:prSet/>
      <dgm:spPr/>
      <dgm:t>
        <a:bodyPr/>
        <a:lstStyle/>
        <a:p>
          <a:endParaRPr lang="en-US"/>
        </a:p>
      </dgm:t>
    </dgm:pt>
    <dgm:pt modelId="{4D209277-F1E4-D94A-897D-A1D7B7A0D68A}" type="sibTrans" cxnId="{53735035-42C7-0346-9DD4-9313DB7DC0A4}">
      <dgm:prSet/>
      <dgm:spPr/>
      <dgm:t>
        <a:bodyPr/>
        <a:lstStyle/>
        <a:p>
          <a:endParaRPr lang="en-US"/>
        </a:p>
      </dgm:t>
    </dgm:pt>
    <dgm:pt modelId="{3C0D31FE-FD0B-0845-BE3B-77B6C1D19CA2}">
      <dgm:prSet phldr="0" custT="1"/>
      <dgm:spPr/>
      <dgm:t>
        <a:bodyPr/>
        <a:lstStyle/>
        <a:p>
          <a:pPr rtl="0"/>
          <a:r>
            <a:rPr lang="en-US" sz="2800">
              <a:latin typeface="+mj-lt"/>
            </a:rPr>
            <a:t>Gender Neutral Swimwear</a:t>
          </a:r>
        </a:p>
      </dgm:t>
    </dgm:pt>
    <dgm:pt modelId="{68F042E3-3570-2847-B900-828F720CEEE8}" type="parTrans" cxnId="{EEA45BA5-E443-F44B-9DC6-B6B175FAFF90}">
      <dgm:prSet/>
      <dgm:spPr/>
      <dgm:t>
        <a:bodyPr/>
        <a:lstStyle/>
        <a:p>
          <a:endParaRPr lang="en-US"/>
        </a:p>
      </dgm:t>
    </dgm:pt>
    <dgm:pt modelId="{4E58C49F-BC4D-E846-9552-4CD5392EF6D4}" type="sibTrans" cxnId="{EEA45BA5-E443-F44B-9DC6-B6B175FAFF90}">
      <dgm:prSet/>
      <dgm:spPr/>
      <dgm:t>
        <a:bodyPr/>
        <a:lstStyle/>
        <a:p>
          <a:endParaRPr lang="en-US"/>
        </a:p>
      </dgm:t>
    </dgm:pt>
    <dgm:pt modelId="{CA49B3FE-89EC-4103-9600-76D99A246556}">
      <dgm:prSet phldr="0" custT="1"/>
      <dgm:spPr/>
      <dgm:t>
        <a:bodyPr/>
        <a:lstStyle/>
        <a:p>
          <a:r>
            <a:rPr lang="en-US" sz="2800">
              <a:latin typeface="Calibri Light" panose="020F0302020204030204"/>
            </a:rPr>
            <a:t>Sustainable Swimwear</a:t>
          </a:r>
          <a:endParaRPr lang="en-US" sz="2800"/>
        </a:p>
      </dgm:t>
    </dgm:pt>
    <dgm:pt modelId="{F54003CD-8684-4BE9-B348-E72C5AD47A2C}" type="parTrans" cxnId="{5360122C-0D03-475B-96B5-5F33BC2744EB}">
      <dgm:prSet/>
      <dgm:spPr/>
      <dgm:t>
        <a:bodyPr/>
        <a:lstStyle/>
        <a:p>
          <a:endParaRPr lang="en-US"/>
        </a:p>
      </dgm:t>
    </dgm:pt>
    <dgm:pt modelId="{875C6665-9811-4BF5-AC74-F69BE79EC9BF}" type="sibTrans" cxnId="{5360122C-0D03-475B-96B5-5F33BC2744EB}">
      <dgm:prSet/>
      <dgm:spPr/>
      <dgm:t>
        <a:bodyPr/>
        <a:lstStyle/>
        <a:p>
          <a:endParaRPr lang="en-US"/>
        </a:p>
      </dgm:t>
    </dgm:pt>
    <dgm:pt modelId="{60425FDC-38F9-4BF2-A221-EA9F2C8FB28B}">
      <dgm:prSet phldr="0" custT="1"/>
      <dgm:spPr/>
      <dgm:t>
        <a:bodyPr/>
        <a:lstStyle/>
        <a:p>
          <a:pPr rtl="0"/>
          <a:r>
            <a:rPr lang="en-US" sz="2800" u="none">
              <a:latin typeface="Calibri Light" panose="020F0302020204030204"/>
            </a:rPr>
            <a:t>Androgynous Swimsuit</a:t>
          </a:r>
        </a:p>
      </dgm:t>
    </dgm:pt>
    <dgm:pt modelId="{582BEC51-D863-42FE-BA59-0A5F6E36D086}" type="parTrans" cxnId="{CD332EDF-BA1D-4045-84EF-62B307A7EDB4}">
      <dgm:prSet/>
      <dgm:spPr/>
      <dgm:t>
        <a:bodyPr/>
        <a:lstStyle/>
        <a:p>
          <a:endParaRPr lang="en-US"/>
        </a:p>
      </dgm:t>
    </dgm:pt>
    <dgm:pt modelId="{277949BA-3917-4FD5-8806-CA59A4E488F3}" type="sibTrans" cxnId="{CD332EDF-BA1D-4045-84EF-62B307A7EDB4}">
      <dgm:prSet/>
      <dgm:spPr/>
      <dgm:t>
        <a:bodyPr/>
        <a:lstStyle/>
        <a:p>
          <a:endParaRPr lang="en-US"/>
        </a:p>
      </dgm:t>
    </dgm:pt>
    <dgm:pt modelId="{560D25F9-B3DE-4826-A7D9-827D4AD7BF72}">
      <dgm:prSet phldr="0" custT="1"/>
      <dgm:spPr/>
      <dgm:t>
        <a:bodyPr/>
        <a:lstStyle/>
        <a:p>
          <a:pPr rtl="0"/>
          <a:r>
            <a:rPr lang="en-US" sz="2800">
              <a:latin typeface="+mj-lt"/>
            </a:rPr>
            <a:t>One Piece</a:t>
          </a:r>
        </a:p>
      </dgm:t>
    </dgm:pt>
    <dgm:pt modelId="{2BBBAB23-EC0A-4D76-AB03-0FDF0E3CDB15}" type="parTrans" cxnId="{4E030272-A45C-483D-9EA2-7D004DC91434}">
      <dgm:prSet/>
      <dgm:spPr/>
      <dgm:t>
        <a:bodyPr/>
        <a:lstStyle/>
        <a:p>
          <a:endParaRPr lang="en-US"/>
        </a:p>
      </dgm:t>
    </dgm:pt>
    <dgm:pt modelId="{6557F5C9-07B9-495A-855E-AAC04747B82A}" type="sibTrans" cxnId="{4E030272-A45C-483D-9EA2-7D004DC91434}">
      <dgm:prSet/>
      <dgm:spPr/>
      <dgm:t>
        <a:bodyPr/>
        <a:lstStyle/>
        <a:p>
          <a:endParaRPr lang="en-US"/>
        </a:p>
      </dgm:t>
    </dgm:pt>
    <dgm:pt modelId="{F896B805-14C2-4C50-8C51-A4AA72827827}">
      <dgm:prSet phldr="0" custT="1"/>
      <dgm:spPr/>
      <dgm:t>
        <a:bodyPr/>
        <a:lstStyle/>
        <a:p>
          <a:r>
            <a:rPr lang="en-US" sz="2800">
              <a:latin typeface="+mj-lt"/>
            </a:rPr>
            <a:t>Body Conscious</a:t>
          </a:r>
        </a:p>
      </dgm:t>
    </dgm:pt>
    <dgm:pt modelId="{0EFB79F9-B0CB-4870-80FA-2F1433123F74}" type="parTrans" cxnId="{53C5F0D2-F52D-EC49-8759-3B6689B6FC83}">
      <dgm:prSet/>
      <dgm:spPr/>
      <dgm:t>
        <a:bodyPr/>
        <a:lstStyle/>
        <a:p>
          <a:endParaRPr lang="en-US"/>
        </a:p>
      </dgm:t>
    </dgm:pt>
    <dgm:pt modelId="{C4D40644-36DF-4D82-96C4-6E1C87E6B10E}" type="sibTrans" cxnId="{53C5F0D2-F52D-EC49-8759-3B6689B6FC83}">
      <dgm:prSet/>
      <dgm:spPr/>
      <dgm:t>
        <a:bodyPr/>
        <a:lstStyle/>
        <a:p>
          <a:endParaRPr lang="en-US"/>
        </a:p>
      </dgm:t>
    </dgm:pt>
    <dgm:pt modelId="{162AD1B0-B494-43C5-B4CD-A0E26749D87E}">
      <dgm:prSet phldr="0" custT="1"/>
      <dgm:spPr/>
      <dgm:t>
        <a:bodyPr/>
        <a:lstStyle/>
        <a:p>
          <a:pPr rtl="0"/>
          <a:r>
            <a:rPr lang="en-US" sz="2800">
              <a:latin typeface="+mj-lt"/>
            </a:rPr>
            <a:t>1920's Swimsuit</a:t>
          </a:r>
        </a:p>
      </dgm:t>
    </dgm:pt>
    <dgm:pt modelId="{6F79DC6B-B853-4B8C-B6B1-0D93EB679D5C}" type="parTrans" cxnId="{941AF67A-9027-0044-9F21-EB1AA5BE28D7}">
      <dgm:prSet/>
      <dgm:spPr/>
      <dgm:t>
        <a:bodyPr/>
        <a:lstStyle/>
        <a:p>
          <a:endParaRPr lang="en-US"/>
        </a:p>
      </dgm:t>
    </dgm:pt>
    <dgm:pt modelId="{2CC07372-BBC4-4752-97FB-D7AA6089C677}" type="sibTrans" cxnId="{941AF67A-9027-0044-9F21-EB1AA5BE28D7}">
      <dgm:prSet/>
      <dgm:spPr/>
      <dgm:t>
        <a:bodyPr/>
        <a:lstStyle/>
        <a:p>
          <a:endParaRPr lang="en-US"/>
        </a:p>
      </dgm:t>
    </dgm:pt>
    <dgm:pt modelId="{0C43B815-F095-4125-B796-09D6E40F1C10}">
      <dgm:prSet phldr="0" custT="1"/>
      <dgm:spPr/>
      <dgm:t>
        <a:bodyPr/>
        <a:lstStyle/>
        <a:p>
          <a:r>
            <a:rPr lang="en-US" sz="2800">
              <a:latin typeface="Calibri Light" panose="020F0302020204030204"/>
            </a:rPr>
            <a:t>Gender Neutral Swim</a:t>
          </a:r>
        </a:p>
      </dgm:t>
    </dgm:pt>
    <dgm:pt modelId="{7C2D99D1-0D1B-4DA1-B90C-E23B744B1C1E}" type="parTrans" cxnId="{1205763D-93EA-6740-B66E-10D0312A39E5}">
      <dgm:prSet/>
      <dgm:spPr/>
      <dgm:t>
        <a:bodyPr/>
        <a:lstStyle/>
        <a:p>
          <a:endParaRPr lang="en-US"/>
        </a:p>
      </dgm:t>
    </dgm:pt>
    <dgm:pt modelId="{8B20B53B-A00C-4E72-BAB8-ACA58C346E83}" type="sibTrans" cxnId="{1205763D-93EA-6740-B66E-10D0312A39E5}">
      <dgm:prSet/>
      <dgm:spPr/>
      <dgm:t>
        <a:bodyPr/>
        <a:lstStyle/>
        <a:p>
          <a:endParaRPr lang="en-US"/>
        </a:p>
      </dgm:t>
    </dgm:pt>
    <dgm:pt modelId="{A153882E-F71E-4B17-AD0E-8882206A0424}">
      <dgm:prSet phldr="0" custT="1"/>
      <dgm:spPr/>
      <dgm:t>
        <a:bodyPr/>
        <a:lstStyle/>
        <a:p>
          <a:pPr rtl="0"/>
          <a:r>
            <a:rPr lang="en-US" sz="2800">
              <a:latin typeface="+mj-lt"/>
            </a:rPr>
            <a:t>Sustainable Swimwear</a:t>
          </a:r>
        </a:p>
      </dgm:t>
    </dgm:pt>
    <dgm:pt modelId="{A235BC5F-91A4-426B-895B-BE19C3EE45EF}" type="parTrans" cxnId="{A71C8EFB-07B5-C64A-B2F8-5CE33E547562}">
      <dgm:prSet/>
      <dgm:spPr/>
      <dgm:t>
        <a:bodyPr/>
        <a:lstStyle/>
        <a:p>
          <a:endParaRPr lang="en-US"/>
        </a:p>
      </dgm:t>
    </dgm:pt>
    <dgm:pt modelId="{D4E64C4D-1141-482D-98AB-4270B2454A29}" type="sibTrans" cxnId="{A71C8EFB-07B5-C64A-B2F8-5CE33E547562}">
      <dgm:prSet/>
      <dgm:spPr/>
      <dgm:t>
        <a:bodyPr/>
        <a:lstStyle/>
        <a:p>
          <a:endParaRPr lang="en-US"/>
        </a:p>
      </dgm:t>
    </dgm:pt>
    <dgm:pt modelId="{BD27156A-0516-774F-9E49-C1EDFCDCBAAC}" type="pres">
      <dgm:prSet presAssocID="{C581FA4D-428E-D54C-9F90-29EC7A74180D}" presName="linear" presStyleCnt="0">
        <dgm:presLayoutVars>
          <dgm:dir/>
          <dgm:animLvl val="lvl"/>
          <dgm:resizeHandles val="exact"/>
        </dgm:presLayoutVars>
      </dgm:prSet>
      <dgm:spPr/>
    </dgm:pt>
    <dgm:pt modelId="{1E85A726-11DD-C147-A082-9EF137B9F898}" type="pres">
      <dgm:prSet presAssocID="{99C8F67A-66EE-DD46-838A-EA57301140E7}" presName="parentLin" presStyleCnt="0"/>
      <dgm:spPr/>
    </dgm:pt>
    <dgm:pt modelId="{4561157A-2211-0846-8905-CB627745135C}" type="pres">
      <dgm:prSet presAssocID="{99C8F67A-66EE-DD46-838A-EA57301140E7}" presName="parentLeftMargin" presStyleLbl="node1" presStyleIdx="0" presStyleCnt="2"/>
      <dgm:spPr/>
    </dgm:pt>
    <dgm:pt modelId="{01D68122-92E7-E849-B05E-F87EE6B65F8C}" type="pres">
      <dgm:prSet presAssocID="{99C8F67A-66EE-DD46-838A-EA57301140E7}" presName="parentText" presStyleLbl="node1" presStyleIdx="0" presStyleCnt="2" custScaleX="84682" custScaleY="84682">
        <dgm:presLayoutVars>
          <dgm:chMax val="0"/>
          <dgm:bulletEnabled val="1"/>
        </dgm:presLayoutVars>
      </dgm:prSet>
      <dgm:spPr/>
    </dgm:pt>
    <dgm:pt modelId="{74DD77BF-1C74-414C-BABC-FB4D32B57ED0}" type="pres">
      <dgm:prSet presAssocID="{99C8F67A-66EE-DD46-838A-EA57301140E7}" presName="negativeSpace" presStyleCnt="0"/>
      <dgm:spPr/>
    </dgm:pt>
    <dgm:pt modelId="{FC2A10A4-926E-CC41-8A06-73720A628011}" type="pres">
      <dgm:prSet presAssocID="{99C8F67A-66EE-DD46-838A-EA57301140E7}" presName="childText" presStyleLbl="conFgAcc1" presStyleIdx="0" presStyleCnt="2">
        <dgm:presLayoutVars>
          <dgm:bulletEnabled val="1"/>
        </dgm:presLayoutVars>
      </dgm:prSet>
      <dgm:spPr/>
    </dgm:pt>
    <dgm:pt modelId="{B9C54DE7-19F3-AE44-8B88-4D74911C797C}" type="pres">
      <dgm:prSet presAssocID="{C295BCF7-5EE8-FA4E-BB1A-1ACBABFCDE5A}" presName="spaceBetweenRectangles" presStyleCnt="0"/>
      <dgm:spPr/>
    </dgm:pt>
    <dgm:pt modelId="{82B806A1-2701-F240-8FEF-A8E87931B248}" type="pres">
      <dgm:prSet presAssocID="{B62581A9-20CB-9942-8A8B-97A1D3392518}" presName="parentLin" presStyleCnt="0"/>
      <dgm:spPr/>
    </dgm:pt>
    <dgm:pt modelId="{1B4848E1-242A-2346-BCD6-C25514BE5C75}" type="pres">
      <dgm:prSet presAssocID="{B62581A9-20CB-9942-8A8B-97A1D3392518}" presName="parentLeftMargin" presStyleLbl="node1" presStyleIdx="0" presStyleCnt="2"/>
      <dgm:spPr/>
    </dgm:pt>
    <dgm:pt modelId="{75059E10-545A-5049-8089-5FDF684636E9}" type="pres">
      <dgm:prSet presAssocID="{B62581A9-20CB-9942-8A8B-97A1D3392518}" presName="parentText" presStyleLbl="node1" presStyleIdx="1" presStyleCnt="2" custScaleX="84682" custScaleY="84682">
        <dgm:presLayoutVars>
          <dgm:chMax val="0"/>
          <dgm:bulletEnabled val="1"/>
        </dgm:presLayoutVars>
      </dgm:prSet>
      <dgm:spPr/>
    </dgm:pt>
    <dgm:pt modelId="{D28255F0-3BD2-C64C-A36B-B610277628D7}" type="pres">
      <dgm:prSet presAssocID="{B62581A9-20CB-9942-8A8B-97A1D3392518}" presName="negativeSpace" presStyleCnt="0"/>
      <dgm:spPr/>
    </dgm:pt>
    <dgm:pt modelId="{8FFC7185-9F4A-C041-88C9-2C328271828D}" type="pres">
      <dgm:prSet presAssocID="{B62581A9-20CB-9942-8A8B-97A1D3392518}" presName="childText" presStyleLbl="conFgAcc1" presStyleIdx="1" presStyleCnt="2">
        <dgm:presLayoutVars>
          <dgm:bulletEnabled val="1"/>
        </dgm:presLayoutVars>
      </dgm:prSet>
      <dgm:spPr/>
    </dgm:pt>
  </dgm:ptLst>
  <dgm:cxnLst>
    <dgm:cxn modelId="{399BC212-4E68-0048-8F04-CE4AA8B48460}" type="presOf" srcId="{3C0D31FE-FD0B-0845-BE3B-77B6C1D19CA2}" destId="{8FFC7185-9F4A-C041-88C9-2C328271828D}" srcOrd="0" destOrd="0" presId="urn:microsoft.com/office/officeart/2005/8/layout/list1"/>
    <dgm:cxn modelId="{D5C73E16-99AB-104B-BBED-899BF9FAF357}" type="presOf" srcId="{99C8F67A-66EE-DD46-838A-EA57301140E7}" destId="{01D68122-92E7-E849-B05E-F87EE6B65F8C}" srcOrd="1" destOrd="0" presId="urn:microsoft.com/office/officeart/2005/8/layout/list1"/>
    <dgm:cxn modelId="{1BC6B92B-1642-8242-B8F9-BB2FB48E2E41}" type="presOf" srcId="{C9E0DFB7-7032-6044-868F-66B6F9F2B6E1}" destId="{FC2A10A4-926E-CC41-8A06-73720A628011}" srcOrd="0" destOrd="0" presId="urn:microsoft.com/office/officeart/2005/8/layout/list1"/>
    <dgm:cxn modelId="{5360122C-0D03-475B-96B5-5F33BC2744EB}" srcId="{99C8F67A-66EE-DD46-838A-EA57301140E7}" destId="{CA49B3FE-89EC-4103-9600-76D99A246556}" srcOrd="1" destOrd="0" parTransId="{F54003CD-8684-4BE9-B348-E72C5AD47A2C}" sibTransId="{875C6665-9811-4BF5-AC74-F69BE79EC9BF}"/>
    <dgm:cxn modelId="{D2C3202F-C3B7-DD47-8555-4A1303312F76}" srcId="{C581FA4D-428E-D54C-9F90-29EC7A74180D}" destId="{99C8F67A-66EE-DD46-838A-EA57301140E7}" srcOrd="0" destOrd="0" parTransId="{FCEB33B0-6E8D-0C41-A226-24AC49F9F5F2}" sibTransId="{C295BCF7-5EE8-FA4E-BB1A-1ACBABFCDE5A}"/>
    <dgm:cxn modelId="{53735035-42C7-0346-9DD4-9313DB7DC0A4}" srcId="{99C8F67A-66EE-DD46-838A-EA57301140E7}" destId="{C9E0DFB7-7032-6044-868F-66B6F9F2B6E1}" srcOrd="0" destOrd="0" parTransId="{C8714045-0DC4-2849-82F4-DF9EE70BC74C}" sibTransId="{4D209277-F1E4-D94A-897D-A1D7B7A0D68A}"/>
    <dgm:cxn modelId="{7AD0A435-5D4A-BC40-9560-6C336D46121C}" type="presOf" srcId="{60425FDC-38F9-4BF2-A221-EA9F2C8FB28B}" destId="{FC2A10A4-926E-CC41-8A06-73720A628011}" srcOrd="0" destOrd="2" presId="urn:microsoft.com/office/officeart/2005/8/layout/list1"/>
    <dgm:cxn modelId="{1205763D-93EA-6740-B66E-10D0312A39E5}" srcId="{99C8F67A-66EE-DD46-838A-EA57301140E7}" destId="{0C43B815-F095-4125-B796-09D6E40F1C10}" srcOrd="3" destOrd="0" parTransId="{7C2D99D1-0D1B-4DA1-B90C-E23B744B1C1E}" sibTransId="{8B20B53B-A00C-4E72-BAB8-ACA58C346E83}"/>
    <dgm:cxn modelId="{0D91B443-E498-4C43-B8C5-CDA0EF7160AA}" srcId="{C581FA4D-428E-D54C-9F90-29EC7A74180D}" destId="{B62581A9-20CB-9942-8A8B-97A1D3392518}" srcOrd="1" destOrd="0" parTransId="{193400D6-BB46-0E41-9B6E-B214B19066DE}" sibTransId="{1339732E-CFC1-6947-800D-E76D03732588}"/>
    <dgm:cxn modelId="{51961649-ECD7-314B-91C5-0E023977C677}" type="presOf" srcId="{A153882E-F71E-4B17-AD0E-8882206A0424}" destId="{8FFC7185-9F4A-C041-88C9-2C328271828D}" srcOrd="0" destOrd="2" presId="urn:microsoft.com/office/officeart/2005/8/layout/list1"/>
    <dgm:cxn modelId="{F7737949-BF18-0D4B-99AF-6688ECCA2975}" type="presOf" srcId="{162AD1B0-B494-43C5-B4CD-A0E26749D87E}" destId="{8FFC7185-9F4A-C041-88C9-2C328271828D}" srcOrd="0" destOrd="1" presId="urn:microsoft.com/office/officeart/2005/8/layout/list1"/>
    <dgm:cxn modelId="{3E8FA06E-022E-1E44-BD5B-251B7235AABA}" type="presOf" srcId="{CA49B3FE-89EC-4103-9600-76D99A246556}" destId="{FC2A10A4-926E-CC41-8A06-73720A628011}" srcOrd="0" destOrd="1" presId="urn:microsoft.com/office/officeart/2005/8/layout/list1"/>
    <dgm:cxn modelId="{4E030272-A45C-483D-9EA2-7D004DC91434}" srcId="{B62581A9-20CB-9942-8A8B-97A1D3392518}" destId="{560D25F9-B3DE-4826-A7D9-827D4AD7BF72}" srcOrd="3" destOrd="0" parTransId="{2BBBAB23-EC0A-4D76-AB03-0FDF0E3CDB15}" sibTransId="{6557F5C9-07B9-495A-855E-AAC04747B82A}"/>
    <dgm:cxn modelId="{37997679-88F5-E54D-B99F-D6ED0D518C99}" type="presOf" srcId="{560D25F9-B3DE-4826-A7D9-827D4AD7BF72}" destId="{8FFC7185-9F4A-C041-88C9-2C328271828D}" srcOrd="0" destOrd="3" presId="urn:microsoft.com/office/officeart/2005/8/layout/list1"/>
    <dgm:cxn modelId="{941AF67A-9027-0044-9F21-EB1AA5BE28D7}" srcId="{B62581A9-20CB-9942-8A8B-97A1D3392518}" destId="{162AD1B0-B494-43C5-B4CD-A0E26749D87E}" srcOrd="1" destOrd="0" parTransId="{6F79DC6B-B853-4B8C-B6B1-0D93EB679D5C}" sibTransId="{2CC07372-BBC4-4752-97FB-D7AA6089C677}"/>
    <dgm:cxn modelId="{DE46C291-9D46-064B-B40C-CA619CB3ED9C}" type="presOf" srcId="{F896B805-14C2-4C50-8C51-A4AA72827827}" destId="{8FFC7185-9F4A-C041-88C9-2C328271828D}" srcOrd="0" destOrd="4" presId="urn:microsoft.com/office/officeart/2005/8/layout/list1"/>
    <dgm:cxn modelId="{081E62A2-7655-3843-A298-766EF1DA4FD4}" type="presOf" srcId="{B62581A9-20CB-9942-8A8B-97A1D3392518}" destId="{1B4848E1-242A-2346-BCD6-C25514BE5C75}" srcOrd="0" destOrd="0" presId="urn:microsoft.com/office/officeart/2005/8/layout/list1"/>
    <dgm:cxn modelId="{4DD050A3-BE6C-1847-9D85-7E42FC33518A}" type="presOf" srcId="{C581FA4D-428E-D54C-9F90-29EC7A74180D}" destId="{BD27156A-0516-774F-9E49-C1EDFCDCBAAC}" srcOrd="0" destOrd="0" presId="urn:microsoft.com/office/officeart/2005/8/layout/list1"/>
    <dgm:cxn modelId="{EEA45BA5-E443-F44B-9DC6-B6B175FAFF90}" srcId="{B62581A9-20CB-9942-8A8B-97A1D3392518}" destId="{3C0D31FE-FD0B-0845-BE3B-77B6C1D19CA2}" srcOrd="0" destOrd="0" parTransId="{68F042E3-3570-2847-B900-828F720CEEE8}" sibTransId="{4E58C49F-BC4D-E846-9552-4CD5392EF6D4}"/>
    <dgm:cxn modelId="{D42C44A6-55EB-7947-BB0E-7484D6736E7C}" type="presOf" srcId="{B62581A9-20CB-9942-8A8B-97A1D3392518}" destId="{75059E10-545A-5049-8089-5FDF684636E9}" srcOrd="1" destOrd="0" presId="urn:microsoft.com/office/officeart/2005/8/layout/list1"/>
    <dgm:cxn modelId="{5B7ACFB4-F0E6-4E4C-B263-61F61591D83B}" type="presOf" srcId="{99C8F67A-66EE-DD46-838A-EA57301140E7}" destId="{4561157A-2211-0846-8905-CB627745135C}" srcOrd="0" destOrd="0" presId="urn:microsoft.com/office/officeart/2005/8/layout/list1"/>
    <dgm:cxn modelId="{53C5F0D2-F52D-EC49-8759-3B6689B6FC83}" srcId="{B62581A9-20CB-9942-8A8B-97A1D3392518}" destId="{F896B805-14C2-4C50-8C51-A4AA72827827}" srcOrd="4" destOrd="0" parTransId="{0EFB79F9-B0CB-4870-80FA-2F1433123F74}" sibTransId="{C4D40644-36DF-4D82-96C4-6E1C87E6B10E}"/>
    <dgm:cxn modelId="{CD332EDF-BA1D-4045-84EF-62B307A7EDB4}" srcId="{99C8F67A-66EE-DD46-838A-EA57301140E7}" destId="{60425FDC-38F9-4BF2-A221-EA9F2C8FB28B}" srcOrd="2" destOrd="0" parTransId="{582BEC51-D863-42FE-BA59-0A5F6E36D086}" sibTransId="{277949BA-3917-4FD5-8806-CA59A4E488F3}"/>
    <dgm:cxn modelId="{CC4C6EE9-483B-BF40-8897-9684CF952371}" type="presOf" srcId="{0C43B815-F095-4125-B796-09D6E40F1C10}" destId="{FC2A10A4-926E-CC41-8A06-73720A628011}" srcOrd="0" destOrd="3" presId="urn:microsoft.com/office/officeart/2005/8/layout/list1"/>
    <dgm:cxn modelId="{A71C8EFB-07B5-C64A-B2F8-5CE33E547562}" srcId="{B62581A9-20CB-9942-8A8B-97A1D3392518}" destId="{A153882E-F71E-4B17-AD0E-8882206A0424}" srcOrd="2" destOrd="0" parTransId="{A235BC5F-91A4-426B-895B-BE19C3EE45EF}" sibTransId="{D4E64C4D-1141-482D-98AB-4270B2454A29}"/>
    <dgm:cxn modelId="{2096E7FE-27E6-BE49-89CF-5FFE9BFDB54B}" type="presParOf" srcId="{BD27156A-0516-774F-9E49-C1EDFCDCBAAC}" destId="{1E85A726-11DD-C147-A082-9EF137B9F898}" srcOrd="0" destOrd="0" presId="urn:microsoft.com/office/officeart/2005/8/layout/list1"/>
    <dgm:cxn modelId="{9885A2CF-2473-5247-A9AD-7F7E17633523}" type="presParOf" srcId="{1E85A726-11DD-C147-A082-9EF137B9F898}" destId="{4561157A-2211-0846-8905-CB627745135C}" srcOrd="0" destOrd="0" presId="urn:microsoft.com/office/officeart/2005/8/layout/list1"/>
    <dgm:cxn modelId="{BDFF4FCB-3268-A944-A945-A92E7ECF0B5A}" type="presParOf" srcId="{1E85A726-11DD-C147-A082-9EF137B9F898}" destId="{01D68122-92E7-E849-B05E-F87EE6B65F8C}" srcOrd="1" destOrd="0" presId="urn:microsoft.com/office/officeart/2005/8/layout/list1"/>
    <dgm:cxn modelId="{DE844316-7D86-6B46-8D34-ECA7B078DE2D}" type="presParOf" srcId="{BD27156A-0516-774F-9E49-C1EDFCDCBAAC}" destId="{74DD77BF-1C74-414C-BABC-FB4D32B57ED0}" srcOrd="1" destOrd="0" presId="urn:microsoft.com/office/officeart/2005/8/layout/list1"/>
    <dgm:cxn modelId="{DD005663-AB27-3049-A4C7-D2ED2DEFE3E0}" type="presParOf" srcId="{BD27156A-0516-774F-9E49-C1EDFCDCBAAC}" destId="{FC2A10A4-926E-CC41-8A06-73720A628011}" srcOrd="2" destOrd="0" presId="urn:microsoft.com/office/officeart/2005/8/layout/list1"/>
    <dgm:cxn modelId="{B678E861-4515-3F48-8CF0-696270C96543}" type="presParOf" srcId="{BD27156A-0516-774F-9E49-C1EDFCDCBAAC}" destId="{B9C54DE7-19F3-AE44-8B88-4D74911C797C}" srcOrd="3" destOrd="0" presId="urn:microsoft.com/office/officeart/2005/8/layout/list1"/>
    <dgm:cxn modelId="{3855B0A4-5CB1-2C48-AA4F-4CD288DC121D}" type="presParOf" srcId="{BD27156A-0516-774F-9E49-C1EDFCDCBAAC}" destId="{82B806A1-2701-F240-8FEF-A8E87931B248}" srcOrd="4" destOrd="0" presId="urn:microsoft.com/office/officeart/2005/8/layout/list1"/>
    <dgm:cxn modelId="{9FE9FA89-D4BB-CD44-8F91-D229F70FDF1D}" type="presParOf" srcId="{82B806A1-2701-F240-8FEF-A8E87931B248}" destId="{1B4848E1-242A-2346-BCD6-C25514BE5C75}" srcOrd="0" destOrd="0" presId="urn:microsoft.com/office/officeart/2005/8/layout/list1"/>
    <dgm:cxn modelId="{8F3081BF-DFF9-CD48-A164-22C808035A1F}" type="presParOf" srcId="{82B806A1-2701-F240-8FEF-A8E87931B248}" destId="{75059E10-545A-5049-8089-5FDF684636E9}" srcOrd="1" destOrd="0" presId="urn:microsoft.com/office/officeart/2005/8/layout/list1"/>
    <dgm:cxn modelId="{2BDB27B5-5433-354C-8291-C2F30474C2C4}" type="presParOf" srcId="{BD27156A-0516-774F-9E49-C1EDFCDCBAAC}" destId="{D28255F0-3BD2-C64C-A36B-B610277628D7}" srcOrd="5" destOrd="0" presId="urn:microsoft.com/office/officeart/2005/8/layout/list1"/>
    <dgm:cxn modelId="{7591E537-7937-7242-BFD2-095BE26C14AD}" type="presParOf" srcId="{BD27156A-0516-774F-9E49-C1EDFCDCBAAC}" destId="{8FFC7185-9F4A-C041-88C9-2C328271828D}"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0245CCC-AEF8-5240-9EFB-E4BD7860507F}" type="doc">
      <dgm:prSet loTypeId="urn:microsoft.com/office/officeart/2005/8/layout/lProcess2" loCatId="" qsTypeId="urn:microsoft.com/office/officeart/2005/8/quickstyle/simple1" qsCatId="simple" csTypeId="urn:microsoft.com/office/officeart/2005/8/colors/colorful5" csCatId="colorful" phldr="1"/>
      <dgm:spPr/>
      <dgm:t>
        <a:bodyPr/>
        <a:lstStyle/>
        <a:p>
          <a:endParaRPr lang="en-US"/>
        </a:p>
      </dgm:t>
    </dgm:pt>
    <dgm:pt modelId="{58A1C2CB-4618-A147-89AD-2FD774726C16}">
      <dgm:prSet phldrT="[Text]"/>
      <dgm:spPr/>
      <dgm:t>
        <a:bodyPr/>
        <a:lstStyle/>
        <a:p>
          <a:r>
            <a:rPr lang="en-US" b="1">
              <a:ea typeface="+mn-lt"/>
              <a:cs typeface="+mn-lt"/>
            </a:rPr>
            <a:t>Google (Total Budget $4,000 with each term having $1,000)</a:t>
          </a:r>
          <a:br>
            <a:rPr lang="en-US" b="1">
              <a:ea typeface="+mn-lt"/>
              <a:cs typeface="+mn-lt"/>
            </a:rPr>
          </a:br>
          <a:r>
            <a:rPr lang="en-US" b="1">
              <a:ea typeface="+mn-lt"/>
              <a:cs typeface="+mn-lt"/>
            </a:rPr>
            <a:t>Must sell approximately 38 suits to break even</a:t>
          </a:r>
          <a:r>
            <a:rPr lang="en-US">
              <a:ea typeface="+mn-lt"/>
              <a:cs typeface="+mn-lt"/>
            </a:rPr>
            <a:t> </a:t>
          </a:r>
          <a:endParaRPr lang="en-US"/>
        </a:p>
      </dgm:t>
    </dgm:pt>
    <dgm:pt modelId="{CD26D037-EE4E-DB47-9C03-F09372EBA78F}" type="parTrans" cxnId="{5519C91D-E6C9-BC4C-9AFE-EF9B8167B609}">
      <dgm:prSet/>
      <dgm:spPr/>
      <dgm:t>
        <a:bodyPr/>
        <a:lstStyle/>
        <a:p>
          <a:endParaRPr lang="en-US"/>
        </a:p>
      </dgm:t>
    </dgm:pt>
    <dgm:pt modelId="{1CD4F00B-20A1-BF4C-9F58-8F5A8BCB016D}" type="sibTrans" cxnId="{5519C91D-E6C9-BC4C-9AFE-EF9B8167B609}">
      <dgm:prSet/>
      <dgm:spPr/>
      <dgm:t>
        <a:bodyPr/>
        <a:lstStyle/>
        <a:p>
          <a:endParaRPr lang="en-US"/>
        </a:p>
      </dgm:t>
    </dgm:pt>
    <dgm:pt modelId="{DD19994B-A64C-0741-9659-7A01C662BA28}">
      <dgm:prSet phldrT="[Text]"/>
      <dgm:spPr/>
      <dgm:t>
        <a:bodyPr/>
        <a:lstStyle/>
        <a:p>
          <a:r>
            <a:rPr lang="en-US" u="none">
              <a:ea typeface="+mn-lt"/>
              <a:cs typeface="+mn-lt"/>
            </a:rPr>
            <a:t>Reach varies from 1k - 10k</a:t>
          </a:r>
          <a:br>
            <a:rPr lang="en-US" u="none">
              <a:ea typeface="+mn-lt"/>
              <a:cs typeface="+mn-lt"/>
            </a:rPr>
          </a:br>
          <a:r>
            <a:rPr lang="en-US" u="none">
              <a:ea typeface="+mn-lt"/>
              <a:cs typeface="+mn-lt"/>
            </a:rPr>
            <a:t> 1920s bathing suit CPC = $0.36 - $1.09 </a:t>
          </a:r>
          <a:endParaRPr lang="en-US" u="none"/>
        </a:p>
      </dgm:t>
    </dgm:pt>
    <dgm:pt modelId="{269421CD-D877-6B4A-B02C-6C9A034A2D86}" type="parTrans" cxnId="{9F7B19F2-ADC9-D846-AEE0-66DE09C6BB3A}">
      <dgm:prSet/>
      <dgm:spPr/>
      <dgm:t>
        <a:bodyPr/>
        <a:lstStyle/>
        <a:p>
          <a:endParaRPr lang="en-US"/>
        </a:p>
      </dgm:t>
    </dgm:pt>
    <dgm:pt modelId="{36FBE10E-EED4-054C-A30F-6B7483D2A4E8}" type="sibTrans" cxnId="{9F7B19F2-ADC9-D846-AEE0-66DE09C6BB3A}">
      <dgm:prSet/>
      <dgm:spPr/>
      <dgm:t>
        <a:bodyPr/>
        <a:lstStyle/>
        <a:p>
          <a:endParaRPr lang="en-US"/>
        </a:p>
      </dgm:t>
    </dgm:pt>
    <dgm:pt modelId="{9342BAB7-AE13-6347-AD5B-246F6A83ED34}">
      <dgm:prSet phldrT="[Text]"/>
      <dgm:spPr/>
      <dgm:t>
        <a:bodyPr/>
        <a:lstStyle/>
        <a:p>
          <a:r>
            <a:rPr lang="en-US">
              <a:ea typeface="+mn-lt"/>
              <a:cs typeface="+mn-lt"/>
            </a:rPr>
            <a:t>Vintage swimwear CPC = $0.42 - $1.30 </a:t>
          </a:r>
          <a:endParaRPr lang="en-US"/>
        </a:p>
      </dgm:t>
    </dgm:pt>
    <dgm:pt modelId="{71177862-D846-B342-8FBA-B690007BE69B}" type="parTrans" cxnId="{554F1D5B-455F-F145-92AF-82243BECFC29}">
      <dgm:prSet/>
      <dgm:spPr/>
      <dgm:t>
        <a:bodyPr/>
        <a:lstStyle/>
        <a:p>
          <a:endParaRPr lang="en-US"/>
        </a:p>
      </dgm:t>
    </dgm:pt>
    <dgm:pt modelId="{C3D88266-BCEE-9F40-8126-7FD044B62B6B}" type="sibTrans" cxnId="{554F1D5B-455F-F145-92AF-82243BECFC29}">
      <dgm:prSet/>
      <dgm:spPr/>
      <dgm:t>
        <a:bodyPr/>
        <a:lstStyle/>
        <a:p>
          <a:endParaRPr lang="en-US"/>
        </a:p>
      </dgm:t>
    </dgm:pt>
    <dgm:pt modelId="{6D0E470B-09B6-9248-A230-F5A4759B45A7}">
      <dgm:prSet phldrT="[Text]"/>
      <dgm:spPr/>
      <dgm:t>
        <a:bodyPr/>
        <a:lstStyle/>
        <a:p>
          <a:r>
            <a:rPr lang="en-US" b="1">
              <a:solidFill>
                <a:schemeClr val="tx1"/>
              </a:solidFill>
              <a:ea typeface="+mn-lt"/>
              <a:cs typeface="+mn-lt"/>
            </a:rPr>
            <a:t>Facebook (Total Monthly budget is $3,000 with each term having a $750) (Page promotion)</a:t>
          </a:r>
          <a:br>
            <a:rPr lang="en-US" b="1">
              <a:solidFill>
                <a:schemeClr val="tx1"/>
              </a:solidFill>
              <a:ea typeface="+mn-lt"/>
              <a:cs typeface="+mn-lt"/>
            </a:rPr>
          </a:br>
          <a:r>
            <a:rPr lang="en-US" b="1">
              <a:solidFill>
                <a:schemeClr val="tx1"/>
              </a:solidFill>
              <a:ea typeface="+mn-lt"/>
              <a:cs typeface="+mn-lt"/>
            </a:rPr>
            <a:t>Must sell approximately 29 suits to break even</a:t>
          </a:r>
          <a:r>
            <a:rPr lang="en-US">
              <a:solidFill>
                <a:schemeClr val="tx1"/>
              </a:solidFill>
              <a:ea typeface="+mn-lt"/>
              <a:cs typeface="+mn-lt"/>
            </a:rPr>
            <a:t> </a:t>
          </a:r>
          <a:endParaRPr lang="en-US">
            <a:solidFill>
              <a:schemeClr val="tx1"/>
            </a:solidFill>
          </a:endParaRPr>
        </a:p>
      </dgm:t>
    </dgm:pt>
    <dgm:pt modelId="{DEC291D4-1BEC-264C-A605-FBD33C9EC065}" type="parTrans" cxnId="{6947F7BF-6F51-D34F-B872-3AD564BC2BD0}">
      <dgm:prSet/>
      <dgm:spPr/>
      <dgm:t>
        <a:bodyPr/>
        <a:lstStyle/>
        <a:p>
          <a:endParaRPr lang="en-US"/>
        </a:p>
      </dgm:t>
    </dgm:pt>
    <dgm:pt modelId="{23BF9D69-CB51-2046-AB15-0B93113E6BED}" type="sibTrans" cxnId="{6947F7BF-6F51-D34F-B872-3AD564BC2BD0}">
      <dgm:prSet/>
      <dgm:spPr/>
      <dgm:t>
        <a:bodyPr/>
        <a:lstStyle/>
        <a:p>
          <a:endParaRPr lang="en-US"/>
        </a:p>
      </dgm:t>
    </dgm:pt>
    <dgm:pt modelId="{2941ED67-8158-3847-AEE1-77ECFF318E82}">
      <dgm:prSet phldrT="[Text]"/>
      <dgm:spPr/>
      <dgm:t>
        <a:bodyPr/>
        <a:lstStyle/>
        <a:p>
          <a:r>
            <a:rPr lang="en-US">
              <a:solidFill>
                <a:schemeClr val="bg1"/>
              </a:solidFill>
              <a:ea typeface="+mn-lt"/>
              <a:cs typeface="+mn-lt"/>
            </a:rPr>
            <a:t>1920’s = 217 - 629 people reached</a:t>
          </a:r>
          <a:br>
            <a:rPr lang="en-US">
              <a:solidFill>
                <a:schemeClr val="bg1"/>
              </a:solidFill>
              <a:ea typeface="+mn-lt"/>
              <a:cs typeface="+mn-lt"/>
            </a:rPr>
          </a:br>
          <a:r>
            <a:rPr lang="en-US">
              <a:solidFill>
                <a:schemeClr val="bg1"/>
              </a:solidFill>
              <a:ea typeface="+mn-lt"/>
              <a:cs typeface="+mn-lt"/>
            </a:rPr>
            <a:t> CPC = $0.89 </a:t>
          </a:r>
          <a:endParaRPr lang="en-US"/>
        </a:p>
      </dgm:t>
    </dgm:pt>
    <dgm:pt modelId="{A242E326-E882-614B-8181-996C062F849B}" type="parTrans" cxnId="{22C68615-16BC-2D46-AE67-A223D9E260EB}">
      <dgm:prSet/>
      <dgm:spPr/>
      <dgm:t>
        <a:bodyPr/>
        <a:lstStyle/>
        <a:p>
          <a:endParaRPr lang="en-US"/>
        </a:p>
      </dgm:t>
    </dgm:pt>
    <dgm:pt modelId="{168CB20E-6687-744A-B3BC-E1C6FA5ED895}" type="sibTrans" cxnId="{22C68615-16BC-2D46-AE67-A223D9E260EB}">
      <dgm:prSet/>
      <dgm:spPr/>
      <dgm:t>
        <a:bodyPr/>
        <a:lstStyle/>
        <a:p>
          <a:endParaRPr lang="en-US"/>
        </a:p>
      </dgm:t>
    </dgm:pt>
    <dgm:pt modelId="{30B9576F-4611-874B-AD59-82D56F8A1354}">
      <dgm:prSet phldrT="[Text]"/>
      <dgm:spPr/>
      <dgm:t>
        <a:bodyPr/>
        <a:lstStyle/>
        <a:p>
          <a:r>
            <a:rPr lang="en-US">
              <a:solidFill>
                <a:schemeClr val="bg1"/>
              </a:solidFill>
              <a:ea typeface="+mn-lt"/>
              <a:cs typeface="+mn-lt"/>
            </a:rPr>
            <a:t>Vintage clothing = 566 - 1.6k people reached</a:t>
          </a:r>
          <a:br>
            <a:rPr lang="en-US">
              <a:solidFill>
                <a:schemeClr val="bg1"/>
              </a:solidFill>
              <a:ea typeface="+mn-lt"/>
              <a:cs typeface="+mn-lt"/>
            </a:rPr>
          </a:br>
          <a:r>
            <a:rPr lang="en-US">
              <a:solidFill>
                <a:schemeClr val="bg1"/>
              </a:solidFill>
              <a:ea typeface="+mn-lt"/>
              <a:cs typeface="+mn-lt"/>
            </a:rPr>
            <a:t> CPC = $0.69 </a:t>
          </a:r>
          <a:endParaRPr lang="en-US"/>
        </a:p>
      </dgm:t>
    </dgm:pt>
    <dgm:pt modelId="{730D78A6-EC21-314E-8304-58F08ECF830A}" type="parTrans" cxnId="{F0BAE20A-F155-EA40-8000-5CBEC8D38E1F}">
      <dgm:prSet/>
      <dgm:spPr/>
      <dgm:t>
        <a:bodyPr/>
        <a:lstStyle/>
        <a:p>
          <a:endParaRPr lang="en-US"/>
        </a:p>
      </dgm:t>
    </dgm:pt>
    <dgm:pt modelId="{92F18C10-CFA1-1E48-9015-9C49436E0F7F}" type="sibTrans" cxnId="{F0BAE20A-F155-EA40-8000-5CBEC8D38E1F}">
      <dgm:prSet/>
      <dgm:spPr/>
      <dgm:t>
        <a:bodyPr/>
        <a:lstStyle/>
        <a:p>
          <a:endParaRPr lang="en-US"/>
        </a:p>
      </dgm:t>
    </dgm:pt>
    <dgm:pt modelId="{022C9DD5-E21E-B949-AEF5-1EE3D02C4B6D}">
      <dgm:prSet phldrT="[Text]"/>
      <dgm:spPr/>
      <dgm:t>
        <a:bodyPr/>
        <a:lstStyle/>
        <a:p>
          <a:pPr>
            <a:buFont typeface="Arial"/>
            <a:buChar char="•"/>
          </a:pPr>
          <a:r>
            <a:rPr lang="en-US" b="1">
              <a:solidFill>
                <a:schemeClr val="tx1"/>
              </a:solidFill>
              <a:ea typeface="+mn-lt"/>
              <a:cs typeface="+mn-lt"/>
            </a:rPr>
            <a:t>Instagram (Total Monthly budget is $3,000 with each term having a $750) (Boosted posting)</a:t>
          </a:r>
          <a:br>
            <a:rPr lang="en-US" b="1">
              <a:solidFill>
                <a:schemeClr val="tx1"/>
              </a:solidFill>
              <a:ea typeface="+mn-lt"/>
              <a:cs typeface="+mn-lt"/>
            </a:rPr>
          </a:br>
          <a:r>
            <a:rPr lang="en-US" b="1">
              <a:solidFill>
                <a:schemeClr val="tx1"/>
              </a:solidFill>
              <a:ea typeface="+mn-lt"/>
              <a:cs typeface="+mn-lt"/>
            </a:rPr>
            <a:t>Must sell approximately 29 suits to break even</a:t>
          </a:r>
          <a:r>
            <a:rPr lang="en-US">
              <a:solidFill>
                <a:schemeClr val="tx1"/>
              </a:solidFill>
              <a:ea typeface="+mn-lt"/>
              <a:cs typeface="+mn-lt"/>
            </a:rPr>
            <a:t> </a:t>
          </a:r>
          <a:endParaRPr lang="en-US">
            <a:solidFill>
              <a:schemeClr val="tx1"/>
            </a:solidFill>
          </a:endParaRPr>
        </a:p>
      </dgm:t>
    </dgm:pt>
    <dgm:pt modelId="{2723C8CE-FEE8-0049-8BD5-FF0C4090F394}" type="parTrans" cxnId="{60661F08-10F4-3440-BF77-C30011C5FA66}">
      <dgm:prSet/>
      <dgm:spPr/>
      <dgm:t>
        <a:bodyPr/>
        <a:lstStyle/>
        <a:p>
          <a:endParaRPr lang="en-US"/>
        </a:p>
      </dgm:t>
    </dgm:pt>
    <dgm:pt modelId="{9B76C2BD-6BA3-9C48-AFE4-C1695D766401}" type="sibTrans" cxnId="{60661F08-10F4-3440-BF77-C30011C5FA66}">
      <dgm:prSet/>
      <dgm:spPr/>
      <dgm:t>
        <a:bodyPr/>
        <a:lstStyle/>
        <a:p>
          <a:endParaRPr lang="en-US"/>
        </a:p>
      </dgm:t>
    </dgm:pt>
    <dgm:pt modelId="{8B24620D-9671-094F-8C46-47BE01850DD7}">
      <dgm:prSet phldrT="[Text]"/>
      <dgm:spPr/>
      <dgm:t>
        <a:bodyPr/>
        <a:lstStyle/>
        <a:p>
          <a:pPr>
            <a:buFont typeface="Arial"/>
            <a:buChar char="•"/>
          </a:pPr>
          <a:r>
            <a:rPr lang="en-US">
              <a:solidFill>
                <a:schemeClr val="bg1"/>
              </a:solidFill>
              <a:ea typeface="+mn-lt"/>
              <a:cs typeface="+mn-lt"/>
            </a:rPr>
            <a:t>1920’s = 1.3k - 3.8k people reached</a:t>
          </a:r>
          <a:br>
            <a:rPr lang="en-US">
              <a:solidFill>
                <a:schemeClr val="bg1"/>
              </a:solidFill>
              <a:ea typeface="+mn-lt"/>
              <a:cs typeface="+mn-lt"/>
            </a:rPr>
          </a:br>
          <a:r>
            <a:rPr lang="en-US">
              <a:solidFill>
                <a:schemeClr val="bg1"/>
              </a:solidFill>
              <a:ea typeface="+mn-lt"/>
              <a:cs typeface="+mn-lt"/>
            </a:rPr>
            <a:t> CPC = $0.29 </a:t>
          </a:r>
          <a:endParaRPr lang="en-US"/>
        </a:p>
      </dgm:t>
    </dgm:pt>
    <dgm:pt modelId="{E0F66A78-2F26-7B4F-88F6-F479DFBE005B}" type="parTrans" cxnId="{330DE402-1AA1-F144-B8F1-CF11EE54B0A3}">
      <dgm:prSet/>
      <dgm:spPr/>
      <dgm:t>
        <a:bodyPr/>
        <a:lstStyle/>
        <a:p>
          <a:endParaRPr lang="en-US"/>
        </a:p>
      </dgm:t>
    </dgm:pt>
    <dgm:pt modelId="{1F547A27-98EC-394A-878F-D157EF1F7132}" type="sibTrans" cxnId="{330DE402-1AA1-F144-B8F1-CF11EE54B0A3}">
      <dgm:prSet/>
      <dgm:spPr/>
      <dgm:t>
        <a:bodyPr/>
        <a:lstStyle/>
        <a:p>
          <a:endParaRPr lang="en-US"/>
        </a:p>
      </dgm:t>
    </dgm:pt>
    <dgm:pt modelId="{5BA28E78-28AC-3340-ABB4-48A9067ED102}">
      <dgm:prSet phldrT="[Text]"/>
      <dgm:spPr/>
      <dgm:t>
        <a:bodyPr/>
        <a:lstStyle/>
        <a:p>
          <a:pPr>
            <a:buFont typeface="Arial"/>
            <a:buChar char="•"/>
          </a:pPr>
          <a:r>
            <a:rPr lang="en-US">
              <a:solidFill>
                <a:schemeClr val="bg1"/>
              </a:solidFill>
              <a:ea typeface="+mn-lt"/>
              <a:cs typeface="+mn-lt"/>
            </a:rPr>
            <a:t>LGBT Community = 2.4k - 7k people reached</a:t>
          </a:r>
          <a:br>
            <a:rPr lang="en-US">
              <a:solidFill>
                <a:schemeClr val="bg1"/>
              </a:solidFill>
              <a:ea typeface="+mn-lt"/>
              <a:cs typeface="+mn-lt"/>
            </a:rPr>
          </a:br>
          <a:r>
            <a:rPr lang="en-US">
              <a:solidFill>
                <a:schemeClr val="bg1"/>
              </a:solidFill>
              <a:ea typeface="+mn-lt"/>
              <a:cs typeface="+mn-lt"/>
            </a:rPr>
            <a:t> CPC = $0.16</a:t>
          </a:r>
          <a:endParaRPr lang="en-US"/>
        </a:p>
      </dgm:t>
    </dgm:pt>
    <dgm:pt modelId="{5751E3B4-50A2-364A-8A62-05A70404F9FA}" type="parTrans" cxnId="{4D7B62EA-D960-EA4D-B76E-EB1C2CFDAB7B}">
      <dgm:prSet/>
      <dgm:spPr/>
      <dgm:t>
        <a:bodyPr/>
        <a:lstStyle/>
        <a:p>
          <a:endParaRPr lang="en-US"/>
        </a:p>
      </dgm:t>
    </dgm:pt>
    <dgm:pt modelId="{7770DD62-675A-4A4E-ADDA-F0C56466378A}" type="sibTrans" cxnId="{4D7B62EA-D960-EA4D-B76E-EB1C2CFDAB7B}">
      <dgm:prSet/>
      <dgm:spPr/>
      <dgm:t>
        <a:bodyPr/>
        <a:lstStyle/>
        <a:p>
          <a:endParaRPr lang="en-US"/>
        </a:p>
      </dgm:t>
    </dgm:pt>
    <dgm:pt modelId="{A67E8098-1024-B844-8E8F-DEE6B0C39AEB}">
      <dgm:prSet phldrT="[Text]"/>
      <dgm:spPr/>
      <dgm:t>
        <a:bodyPr/>
        <a:lstStyle/>
        <a:p>
          <a:r>
            <a:rPr lang="en-US">
              <a:ea typeface="+mn-lt"/>
              <a:cs typeface="+mn-lt"/>
            </a:rPr>
            <a:t>Bathing suits for all CPC = $0.82 - $1.99 </a:t>
          </a:r>
          <a:endParaRPr lang="en-US"/>
        </a:p>
      </dgm:t>
    </dgm:pt>
    <dgm:pt modelId="{C59798CD-7C24-D24F-9972-FED20432118B}" type="parTrans" cxnId="{FC1EE61A-53DB-B44B-AD89-B7704FEFCB05}">
      <dgm:prSet/>
      <dgm:spPr/>
      <dgm:t>
        <a:bodyPr/>
        <a:lstStyle/>
        <a:p>
          <a:endParaRPr lang="en-US"/>
        </a:p>
      </dgm:t>
    </dgm:pt>
    <dgm:pt modelId="{8296CB6B-D7C4-B946-9FBC-D5675C62D9AA}" type="sibTrans" cxnId="{FC1EE61A-53DB-B44B-AD89-B7704FEFCB05}">
      <dgm:prSet/>
      <dgm:spPr/>
      <dgm:t>
        <a:bodyPr/>
        <a:lstStyle/>
        <a:p>
          <a:endParaRPr lang="en-US"/>
        </a:p>
      </dgm:t>
    </dgm:pt>
    <dgm:pt modelId="{020455B1-09CA-594D-9E6B-5B2AE210DA96}">
      <dgm:prSet phldrT="[Text]"/>
      <dgm:spPr/>
      <dgm:t>
        <a:bodyPr/>
        <a:lstStyle/>
        <a:p>
          <a:r>
            <a:rPr lang="en-US">
              <a:ea typeface="+mn-lt"/>
              <a:cs typeface="+mn-lt"/>
            </a:rPr>
            <a:t>Gender neutral swimwear CPC = $0.47 - $1.53</a:t>
          </a:r>
          <a:br>
            <a:rPr lang="en-US">
              <a:ea typeface="+mn-lt"/>
              <a:cs typeface="+mn-lt"/>
            </a:rPr>
          </a:br>
          <a:r>
            <a:rPr lang="en-US">
              <a:ea typeface="+mn-lt"/>
              <a:cs typeface="+mn-lt"/>
            </a:rPr>
            <a:t> (Gender equality was too expensive) </a:t>
          </a:r>
          <a:endParaRPr lang="en-US"/>
        </a:p>
      </dgm:t>
    </dgm:pt>
    <dgm:pt modelId="{05C6715C-BE12-FE4D-94A2-A6A2E7864DE9}" type="parTrans" cxnId="{085A6BC1-1608-F947-9A05-6F00568BE961}">
      <dgm:prSet/>
      <dgm:spPr/>
      <dgm:t>
        <a:bodyPr/>
        <a:lstStyle/>
        <a:p>
          <a:endParaRPr lang="en-US"/>
        </a:p>
      </dgm:t>
    </dgm:pt>
    <dgm:pt modelId="{8343A2F5-E103-A342-A41C-A795B263D3F6}" type="sibTrans" cxnId="{085A6BC1-1608-F947-9A05-6F00568BE961}">
      <dgm:prSet/>
      <dgm:spPr/>
      <dgm:t>
        <a:bodyPr/>
        <a:lstStyle/>
        <a:p>
          <a:endParaRPr lang="en-US"/>
        </a:p>
      </dgm:t>
    </dgm:pt>
    <dgm:pt modelId="{41194865-FFCD-4245-A52C-99F44980F2DC}">
      <dgm:prSet phldrT="[Text]"/>
      <dgm:spPr/>
      <dgm:t>
        <a:bodyPr/>
        <a:lstStyle/>
        <a:p>
          <a:r>
            <a:rPr lang="en-US">
              <a:solidFill>
                <a:schemeClr val="bg1"/>
              </a:solidFill>
              <a:ea typeface="+mn-lt"/>
              <a:cs typeface="+mn-lt"/>
            </a:rPr>
            <a:t>Gender Equality = 616 - 1.8k people reached</a:t>
          </a:r>
          <a:br>
            <a:rPr lang="en-US">
              <a:solidFill>
                <a:schemeClr val="bg1"/>
              </a:solidFill>
              <a:ea typeface="+mn-lt"/>
              <a:cs typeface="+mn-lt"/>
            </a:rPr>
          </a:br>
          <a:r>
            <a:rPr lang="en-US">
              <a:solidFill>
                <a:schemeClr val="bg1"/>
              </a:solidFill>
              <a:ea typeface="+mn-lt"/>
              <a:cs typeface="+mn-lt"/>
            </a:rPr>
            <a:t> CPC = $0.62 </a:t>
          </a:r>
          <a:endParaRPr lang="en-US"/>
        </a:p>
      </dgm:t>
    </dgm:pt>
    <dgm:pt modelId="{8369FF1F-D8EC-4F47-B52F-6812478CB750}" type="parTrans" cxnId="{1427E27B-E06E-F048-9B72-123B578E1AE2}">
      <dgm:prSet/>
      <dgm:spPr/>
      <dgm:t>
        <a:bodyPr/>
        <a:lstStyle/>
        <a:p>
          <a:endParaRPr lang="en-US"/>
        </a:p>
      </dgm:t>
    </dgm:pt>
    <dgm:pt modelId="{ECAAB6B2-D1EC-E940-A615-AF0F01228196}" type="sibTrans" cxnId="{1427E27B-E06E-F048-9B72-123B578E1AE2}">
      <dgm:prSet/>
      <dgm:spPr/>
      <dgm:t>
        <a:bodyPr/>
        <a:lstStyle/>
        <a:p>
          <a:endParaRPr lang="en-US"/>
        </a:p>
      </dgm:t>
    </dgm:pt>
    <dgm:pt modelId="{1B37E462-F2A1-9C45-8656-AFC877C532F0}">
      <dgm:prSet phldrT="[Text]"/>
      <dgm:spPr/>
      <dgm:t>
        <a:bodyPr/>
        <a:lstStyle/>
        <a:p>
          <a:r>
            <a:rPr lang="en-US">
              <a:solidFill>
                <a:schemeClr val="bg1"/>
              </a:solidFill>
              <a:ea typeface="+mn-lt"/>
              <a:cs typeface="+mn-lt"/>
            </a:rPr>
            <a:t>LGBT Community = 853-2.5k people reached</a:t>
          </a:r>
          <a:br>
            <a:rPr lang="en-US">
              <a:solidFill>
                <a:schemeClr val="bg1"/>
              </a:solidFill>
              <a:ea typeface="+mn-lt"/>
              <a:cs typeface="+mn-lt"/>
            </a:rPr>
          </a:br>
          <a:r>
            <a:rPr lang="en-US">
              <a:solidFill>
                <a:schemeClr val="bg1"/>
              </a:solidFill>
              <a:ea typeface="+mn-lt"/>
              <a:cs typeface="+mn-lt"/>
            </a:rPr>
            <a:t> CPC = $0.44 </a:t>
          </a:r>
          <a:endParaRPr lang="en-US"/>
        </a:p>
      </dgm:t>
    </dgm:pt>
    <dgm:pt modelId="{BB6F7A97-6B0D-F946-90B3-05A34E4A53D4}" type="parTrans" cxnId="{8383B36E-04D0-CE41-8224-6CFE8E29A340}">
      <dgm:prSet/>
      <dgm:spPr/>
      <dgm:t>
        <a:bodyPr/>
        <a:lstStyle/>
        <a:p>
          <a:endParaRPr lang="en-US"/>
        </a:p>
      </dgm:t>
    </dgm:pt>
    <dgm:pt modelId="{078A640E-D2EE-6045-9CB0-E86A3FBDD55B}" type="sibTrans" cxnId="{8383B36E-04D0-CE41-8224-6CFE8E29A340}">
      <dgm:prSet/>
      <dgm:spPr/>
      <dgm:t>
        <a:bodyPr/>
        <a:lstStyle/>
        <a:p>
          <a:endParaRPr lang="en-US"/>
        </a:p>
      </dgm:t>
    </dgm:pt>
    <dgm:pt modelId="{0FC4686A-66E4-524D-8E17-CF5465E3D8E8}">
      <dgm:prSet phldrT="[Text]"/>
      <dgm:spPr/>
      <dgm:t>
        <a:bodyPr/>
        <a:lstStyle/>
        <a:p>
          <a:pPr>
            <a:buFont typeface="Arial"/>
            <a:buChar char="•"/>
          </a:pPr>
          <a:r>
            <a:rPr lang="en-US">
              <a:solidFill>
                <a:schemeClr val="bg1"/>
              </a:solidFill>
              <a:ea typeface="+mn-lt"/>
              <a:cs typeface="+mn-lt"/>
            </a:rPr>
            <a:t>Gender equality = 2.6k - 7.4k people reached</a:t>
          </a:r>
          <a:br>
            <a:rPr lang="en-US">
              <a:solidFill>
                <a:schemeClr val="bg1"/>
              </a:solidFill>
              <a:ea typeface="+mn-lt"/>
              <a:cs typeface="+mn-lt"/>
            </a:rPr>
          </a:br>
          <a:r>
            <a:rPr lang="en-US">
              <a:solidFill>
                <a:schemeClr val="bg1"/>
              </a:solidFill>
              <a:ea typeface="+mn-lt"/>
              <a:cs typeface="+mn-lt"/>
            </a:rPr>
            <a:t> CPC = $0.15 </a:t>
          </a:r>
          <a:endParaRPr lang="en-US"/>
        </a:p>
      </dgm:t>
    </dgm:pt>
    <dgm:pt modelId="{25F48850-02D4-DF47-84B1-85F4F4C3E982}" type="parTrans" cxnId="{76FAECED-A335-CA41-8F9F-E8463FD59042}">
      <dgm:prSet/>
      <dgm:spPr/>
      <dgm:t>
        <a:bodyPr/>
        <a:lstStyle/>
        <a:p>
          <a:endParaRPr lang="en-US"/>
        </a:p>
      </dgm:t>
    </dgm:pt>
    <dgm:pt modelId="{4F12A02B-30E9-014A-9503-F39F4500DD53}" type="sibTrans" cxnId="{76FAECED-A335-CA41-8F9F-E8463FD59042}">
      <dgm:prSet/>
      <dgm:spPr/>
      <dgm:t>
        <a:bodyPr/>
        <a:lstStyle/>
        <a:p>
          <a:endParaRPr lang="en-US"/>
        </a:p>
      </dgm:t>
    </dgm:pt>
    <dgm:pt modelId="{D98A2EBE-D7D4-0845-A6FC-5160B13A394D}">
      <dgm:prSet phldrT="[Text]"/>
      <dgm:spPr/>
      <dgm:t>
        <a:bodyPr/>
        <a:lstStyle/>
        <a:p>
          <a:pPr>
            <a:buFont typeface="Arial"/>
            <a:buChar char="•"/>
          </a:pPr>
          <a:r>
            <a:rPr lang="en-US">
              <a:solidFill>
                <a:schemeClr val="bg1"/>
              </a:solidFill>
              <a:ea typeface="+mn-lt"/>
              <a:cs typeface="+mn-lt"/>
            </a:rPr>
            <a:t>Vintage clothing = 2.2k - 6.4k people reached</a:t>
          </a:r>
          <a:br>
            <a:rPr lang="en-US">
              <a:solidFill>
                <a:schemeClr val="bg1"/>
              </a:solidFill>
              <a:ea typeface="+mn-lt"/>
              <a:cs typeface="+mn-lt"/>
            </a:rPr>
          </a:br>
          <a:r>
            <a:rPr lang="en-US">
              <a:solidFill>
                <a:schemeClr val="bg1"/>
              </a:solidFill>
              <a:ea typeface="+mn-lt"/>
              <a:cs typeface="+mn-lt"/>
            </a:rPr>
            <a:t> CPC = $0.17 </a:t>
          </a:r>
          <a:endParaRPr lang="en-US"/>
        </a:p>
      </dgm:t>
    </dgm:pt>
    <dgm:pt modelId="{8EFF279D-16DB-8B47-A0A8-8B3EF0F45EB3}" type="parTrans" cxnId="{AD68961B-2801-F746-812F-00D88B159EB1}">
      <dgm:prSet/>
      <dgm:spPr/>
      <dgm:t>
        <a:bodyPr/>
        <a:lstStyle/>
        <a:p>
          <a:endParaRPr lang="en-US"/>
        </a:p>
      </dgm:t>
    </dgm:pt>
    <dgm:pt modelId="{4F225DD9-ECDB-8347-83BA-174367FD7131}" type="sibTrans" cxnId="{AD68961B-2801-F746-812F-00D88B159EB1}">
      <dgm:prSet/>
      <dgm:spPr/>
      <dgm:t>
        <a:bodyPr/>
        <a:lstStyle/>
        <a:p>
          <a:endParaRPr lang="en-US"/>
        </a:p>
      </dgm:t>
    </dgm:pt>
    <dgm:pt modelId="{4F07392D-502B-B344-BF52-03E034F90B30}" type="pres">
      <dgm:prSet presAssocID="{30245CCC-AEF8-5240-9EFB-E4BD7860507F}" presName="theList" presStyleCnt="0">
        <dgm:presLayoutVars>
          <dgm:dir/>
          <dgm:animLvl val="lvl"/>
          <dgm:resizeHandles val="exact"/>
        </dgm:presLayoutVars>
      </dgm:prSet>
      <dgm:spPr/>
    </dgm:pt>
    <dgm:pt modelId="{62CF6722-7DBA-9240-8145-9BB9AC383FBE}" type="pres">
      <dgm:prSet presAssocID="{58A1C2CB-4618-A147-89AD-2FD774726C16}" presName="compNode" presStyleCnt="0"/>
      <dgm:spPr/>
    </dgm:pt>
    <dgm:pt modelId="{C3D0465E-73E8-2B44-8D92-8812E0BC08E4}" type="pres">
      <dgm:prSet presAssocID="{58A1C2CB-4618-A147-89AD-2FD774726C16}" presName="aNode" presStyleLbl="bgShp" presStyleIdx="0" presStyleCnt="3"/>
      <dgm:spPr/>
    </dgm:pt>
    <dgm:pt modelId="{4BD68363-C5CD-894C-9A18-23F9AFC03CEC}" type="pres">
      <dgm:prSet presAssocID="{58A1C2CB-4618-A147-89AD-2FD774726C16}" presName="textNode" presStyleLbl="bgShp" presStyleIdx="0" presStyleCnt="3"/>
      <dgm:spPr/>
    </dgm:pt>
    <dgm:pt modelId="{A686AEA9-0733-D143-849C-19DCA42C0213}" type="pres">
      <dgm:prSet presAssocID="{58A1C2CB-4618-A147-89AD-2FD774726C16}" presName="compChildNode" presStyleCnt="0"/>
      <dgm:spPr/>
    </dgm:pt>
    <dgm:pt modelId="{7D32B320-D325-3143-AA5E-98D416731C5B}" type="pres">
      <dgm:prSet presAssocID="{58A1C2CB-4618-A147-89AD-2FD774726C16}" presName="theInnerList" presStyleCnt="0"/>
      <dgm:spPr/>
    </dgm:pt>
    <dgm:pt modelId="{47561A69-B57E-AB44-988B-52CE3A8D3B4C}" type="pres">
      <dgm:prSet presAssocID="{DD19994B-A64C-0741-9659-7A01C662BA28}" presName="childNode" presStyleLbl="node1" presStyleIdx="0" presStyleCnt="12">
        <dgm:presLayoutVars>
          <dgm:bulletEnabled val="1"/>
        </dgm:presLayoutVars>
      </dgm:prSet>
      <dgm:spPr/>
    </dgm:pt>
    <dgm:pt modelId="{E7CCBC59-1AE3-854E-A2AD-52B814043FC2}" type="pres">
      <dgm:prSet presAssocID="{DD19994B-A64C-0741-9659-7A01C662BA28}" presName="aSpace2" presStyleCnt="0"/>
      <dgm:spPr/>
    </dgm:pt>
    <dgm:pt modelId="{C05C5259-3652-4246-AC81-3EBDA87AD4DC}" type="pres">
      <dgm:prSet presAssocID="{9342BAB7-AE13-6347-AD5B-246F6A83ED34}" presName="childNode" presStyleLbl="node1" presStyleIdx="1" presStyleCnt="12">
        <dgm:presLayoutVars>
          <dgm:bulletEnabled val="1"/>
        </dgm:presLayoutVars>
      </dgm:prSet>
      <dgm:spPr/>
    </dgm:pt>
    <dgm:pt modelId="{96DD65AC-BBEB-5E42-B851-FB449F25F653}" type="pres">
      <dgm:prSet presAssocID="{9342BAB7-AE13-6347-AD5B-246F6A83ED34}" presName="aSpace2" presStyleCnt="0"/>
      <dgm:spPr/>
    </dgm:pt>
    <dgm:pt modelId="{FA3D4083-37DA-3444-956A-28DAD25EA6F5}" type="pres">
      <dgm:prSet presAssocID="{A67E8098-1024-B844-8E8F-DEE6B0C39AEB}" presName="childNode" presStyleLbl="node1" presStyleIdx="2" presStyleCnt="12">
        <dgm:presLayoutVars>
          <dgm:bulletEnabled val="1"/>
        </dgm:presLayoutVars>
      </dgm:prSet>
      <dgm:spPr/>
    </dgm:pt>
    <dgm:pt modelId="{3B334240-AAF5-7847-8B82-18EC89CBA4E3}" type="pres">
      <dgm:prSet presAssocID="{A67E8098-1024-B844-8E8F-DEE6B0C39AEB}" presName="aSpace2" presStyleCnt="0"/>
      <dgm:spPr/>
    </dgm:pt>
    <dgm:pt modelId="{F41D9D64-174C-E24F-BF71-4CA9A9401C86}" type="pres">
      <dgm:prSet presAssocID="{020455B1-09CA-594D-9E6B-5B2AE210DA96}" presName="childNode" presStyleLbl="node1" presStyleIdx="3" presStyleCnt="12">
        <dgm:presLayoutVars>
          <dgm:bulletEnabled val="1"/>
        </dgm:presLayoutVars>
      </dgm:prSet>
      <dgm:spPr/>
    </dgm:pt>
    <dgm:pt modelId="{401D1FF9-3C77-BC45-9F8C-6AFCFF760EDE}" type="pres">
      <dgm:prSet presAssocID="{58A1C2CB-4618-A147-89AD-2FD774726C16}" presName="aSpace" presStyleCnt="0"/>
      <dgm:spPr/>
    </dgm:pt>
    <dgm:pt modelId="{D7C63E84-E4DE-C94B-9E12-0FD620DBCA52}" type="pres">
      <dgm:prSet presAssocID="{6D0E470B-09B6-9248-A230-F5A4759B45A7}" presName="compNode" presStyleCnt="0"/>
      <dgm:spPr/>
    </dgm:pt>
    <dgm:pt modelId="{FCEFDEDF-D3B7-D340-9439-AC4C5FD05B1D}" type="pres">
      <dgm:prSet presAssocID="{6D0E470B-09B6-9248-A230-F5A4759B45A7}" presName="aNode" presStyleLbl="bgShp" presStyleIdx="1" presStyleCnt="3"/>
      <dgm:spPr/>
    </dgm:pt>
    <dgm:pt modelId="{10606BB0-AB76-004F-9F57-F406993ADC22}" type="pres">
      <dgm:prSet presAssocID="{6D0E470B-09B6-9248-A230-F5A4759B45A7}" presName="textNode" presStyleLbl="bgShp" presStyleIdx="1" presStyleCnt="3"/>
      <dgm:spPr/>
    </dgm:pt>
    <dgm:pt modelId="{986041E7-3B21-7A48-8824-1135BB8EE64A}" type="pres">
      <dgm:prSet presAssocID="{6D0E470B-09B6-9248-A230-F5A4759B45A7}" presName="compChildNode" presStyleCnt="0"/>
      <dgm:spPr/>
    </dgm:pt>
    <dgm:pt modelId="{E113693D-D7D9-FD4E-B52E-00A71DE8E163}" type="pres">
      <dgm:prSet presAssocID="{6D0E470B-09B6-9248-A230-F5A4759B45A7}" presName="theInnerList" presStyleCnt="0"/>
      <dgm:spPr/>
    </dgm:pt>
    <dgm:pt modelId="{549FD88A-9D50-4740-84D8-3AA682F63843}" type="pres">
      <dgm:prSet presAssocID="{2941ED67-8158-3847-AEE1-77ECFF318E82}" presName="childNode" presStyleLbl="node1" presStyleIdx="4" presStyleCnt="12" custLinFactNeighborX="7" custLinFactNeighborY="3205">
        <dgm:presLayoutVars>
          <dgm:bulletEnabled val="1"/>
        </dgm:presLayoutVars>
      </dgm:prSet>
      <dgm:spPr/>
    </dgm:pt>
    <dgm:pt modelId="{BD01CD9E-72CC-EF42-A871-43861122C513}" type="pres">
      <dgm:prSet presAssocID="{2941ED67-8158-3847-AEE1-77ECFF318E82}" presName="aSpace2" presStyleCnt="0"/>
      <dgm:spPr/>
    </dgm:pt>
    <dgm:pt modelId="{F5EB6C0E-E324-644C-9275-795985434AF6}" type="pres">
      <dgm:prSet presAssocID="{30B9576F-4611-874B-AD59-82D56F8A1354}" presName="childNode" presStyleLbl="node1" presStyleIdx="5" presStyleCnt="12">
        <dgm:presLayoutVars>
          <dgm:bulletEnabled val="1"/>
        </dgm:presLayoutVars>
      </dgm:prSet>
      <dgm:spPr/>
    </dgm:pt>
    <dgm:pt modelId="{71570088-CA2F-4D44-9604-9A5CA5673E6B}" type="pres">
      <dgm:prSet presAssocID="{30B9576F-4611-874B-AD59-82D56F8A1354}" presName="aSpace2" presStyleCnt="0"/>
      <dgm:spPr/>
    </dgm:pt>
    <dgm:pt modelId="{4E9BC33D-F152-184C-94F8-CAFFC23C4317}" type="pres">
      <dgm:prSet presAssocID="{41194865-FFCD-4245-A52C-99F44980F2DC}" presName="childNode" presStyleLbl="node1" presStyleIdx="6" presStyleCnt="12" custLinFactNeighborX="175" custLinFactNeighborY="10398">
        <dgm:presLayoutVars>
          <dgm:bulletEnabled val="1"/>
        </dgm:presLayoutVars>
      </dgm:prSet>
      <dgm:spPr/>
    </dgm:pt>
    <dgm:pt modelId="{88ACB462-29A8-4E43-876C-2488BF96F93C}" type="pres">
      <dgm:prSet presAssocID="{41194865-FFCD-4245-A52C-99F44980F2DC}" presName="aSpace2" presStyleCnt="0"/>
      <dgm:spPr/>
    </dgm:pt>
    <dgm:pt modelId="{4E410251-EB41-0A47-AFD6-292C3996DF9D}" type="pres">
      <dgm:prSet presAssocID="{1B37E462-F2A1-9C45-8656-AFC877C532F0}" presName="childNode" presStyleLbl="node1" presStyleIdx="7" presStyleCnt="12">
        <dgm:presLayoutVars>
          <dgm:bulletEnabled val="1"/>
        </dgm:presLayoutVars>
      </dgm:prSet>
      <dgm:spPr/>
    </dgm:pt>
    <dgm:pt modelId="{EF53A56A-3BC6-4B48-8E3D-018AE35A835C}" type="pres">
      <dgm:prSet presAssocID="{6D0E470B-09B6-9248-A230-F5A4759B45A7}" presName="aSpace" presStyleCnt="0"/>
      <dgm:spPr/>
    </dgm:pt>
    <dgm:pt modelId="{F869CEF5-334C-9A45-BC85-63E6362B7E75}" type="pres">
      <dgm:prSet presAssocID="{022C9DD5-E21E-B949-AEF5-1EE3D02C4B6D}" presName="compNode" presStyleCnt="0"/>
      <dgm:spPr/>
    </dgm:pt>
    <dgm:pt modelId="{DCF645DB-A722-2148-9A1F-661CEDABF415}" type="pres">
      <dgm:prSet presAssocID="{022C9DD5-E21E-B949-AEF5-1EE3D02C4B6D}" presName="aNode" presStyleLbl="bgShp" presStyleIdx="2" presStyleCnt="3" custLinFactNeighborX="3805" custLinFactNeighborY="192"/>
      <dgm:spPr/>
    </dgm:pt>
    <dgm:pt modelId="{87F623C8-4254-DA45-BA93-4ABAF97E2864}" type="pres">
      <dgm:prSet presAssocID="{022C9DD5-E21E-B949-AEF5-1EE3D02C4B6D}" presName="textNode" presStyleLbl="bgShp" presStyleIdx="2" presStyleCnt="3"/>
      <dgm:spPr/>
    </dgm:pt>
    <dgm:pt modelId="{99FAF922-A0C2-2E42-8ADB-EC97EF6DE21A}" type="pres">
      <dgm:prSet presAssocID="{022C9DD5-E21E-B949-AEF5-1EE3D02C4B6D}" presName="compChildNode" presStyleCnt="0"/>
      <dgm:spPr/>
    </dgm:pt>
    <dgm:pt modelId="{4731D0D2-AE75-BE49-B2CC-F55C2645BBE5}" type="pres">
      <dgm:prSet presAssocID="{022C9DD5-E21E-B949-AEF5-1EE3D02C4B6D}" presName="theInnerList" presStyleCnt="0"/>
      <dgm:spPr/>
    </dgm:pt>
    <dgm:pt modelId="{38E5CA52-785A-E64A-A71D-E27AE18C4FFA}" type="pres">
      <dgm:prSet presAssocID="{8B24620D-9671-094F-8C46-47BE01850DD7}" presName="childNode" presStyleLbl="node1" presStyleIdx="8" presStyleCnt="12">
        <dgm:presLayoutVars>
          <dgm:bulletEnabled val="1"/>
        </dgm:presLayoutVars>
      </dgm:prSet>
      <dgm:spPr/>
    </dgm:pt>
    <dgm:pt modelId="{98C30EEF-019B-A846-9FF5-3AE032AE03E0}" type="pres">
      <dgm:prSet presAssocID="{8B24620D-9671-094F-8C46-47BE01850DD7}" presName="aSpace2" presStyleCnt="0"/>
      <dgm:spPr/>
    </dgm:pt>
    <dgm:pt modelId="{DC0E8D28-EBAE-6847-AE58-9D389310E6F5}" type="pres">
      <dgm:prSet presAssocID="{D98A2EBE-D7D4-0845-A6FC-5160B13A394D}" presName="childNode" presStyleLbl="node1" presStyleIdx="9" presStyleCnt="12">
        <dgm:presLayoutVars>
          <dgm:bulletEnabled val="1"/>
        </dgm:presLayoutVars>
      </dgm:prSet>
      <dgm:spPr/>
    </dgm:pt>
    <dgm:pt modelId="{77DE0E87-55C6-5F4C-AA3F-00BEE382C39B}" type="pres">
      <dgm:prSet presAssocID="{D98A2EBE-D7D4-0845-A6FC-5160B13A394D}" presName="aSpace2" presStyleCnt="0"/>
      <dgm:spPr/>
    </dgm:pt>
    <dgm:pt modelId="{34D4B288-1FC3-A949-979F-8C3C10938970}" type="pres">
      <dgm:prSet presAssocID="{0FC4686A-66E4-524D-8E17-CF5465E3D8E8}" presName="childNode" presStyleLbl="node1" presStyleIdx="10" presStyleCnt="12">
        <dgm:presLayoutVars>
          <dgm:bulletEnabled val="1"/>
        </dgm:presLayoutVars>
      </dgm:prSet>
      <dgm:spPr/>
    </dgm:pt>
    <dgm:pt modelId="{25E02A87-2FF9-2943-BF57-9A6039673F2A}" type="pres">
      <dgm:prSet presAssocID="{0FC4686A-66E4-524D-8E17-CF5465E3D8E8}" presName="aSpace2" presStyleCnt="0"/>
      <dgm:spPr/>
    </dgm:pt>
    <dgm:pt modelId="{DE7898CF-24B9-754A-B156-32BA42511CB9}" type="pres">
      <dgm:prSet presAssocID="{5BA28E78-28AC-3340-ABB4-48A9067ED102}" presName="childNode" presStyleLbl="node1" presStyleIdx="11" presStyleCnt="12">
        <dgm:presLayoutVars>
          <dgm:bulletEnabled val="1"/>
        </dgm:presLayoutVars>
      </dgm:prSet>
      <dgm:spPr/>
    </dgm:pt>
  </dgm:ptLst>
  <dgm:cxnLst>
    <dgm:cxn modelId="{330DE402-1AA1-F144-B8F1-CF11EE54B0A3}" srcId="{022C9DD5-E21E-B949-AEF5-1EE3D02C4B6D}" destId="{8B24620D-9671-094F-8C46-47BE01850DD7}" srcOrd="0" destOrd="0" parTransId="{E0F66A78-2F26-7B4F-88F6-F479DFBE005B}" sibTransId="{1F547A27-98EC-394A-878F-D157EF1F7132}"/>
    <dgm:cxn modelId="{60661F08-10F4-3440-BF77-C30011C5FA66}" srcId="{30245CCC-AEF8-5240-9EFB-E4BD7860507F}" destId="{022C9DD5-E21E-B949-AEF5-1EE3D02C4B6D}" srcOrd="2" destOrd="0" parTransId="{2723C8CE-FEE8-0049-8BD5-FF0C4090F394}" sibTransId="{9B76C2BD-6BA3-9C48-AFE4-C1695D766401}"/>
    <dgm:cxn modelId="{F0BAE20A-F155-EA40-8000-5CBEC8D38E1F}" srcId="{6D0E470B-09B6-9248-A230-F5A4759B45A7}" destId="{30B9576F-4611-874B-AD59-82D56F8A1354}" srcOrd="1" destOrd="0" parTransId="{730D78A6-EC21-314E-8304-58F08ECF830A}" sibTransId="{92F18C10-CFA1-1E48-9015-9C49436E0F7F}"/>
    <dgm:cxn modelId="{22C68615-16BC-2D46-AE67-A223D9E260EB}" srcId="{6D0E470B-09B6-9248-A230-F5A4759B45A7}" destId="{2941ED67-8158-3847-AEE1-77ECFF318E82}" srcOrd="0" destOrd="0" parTransId="{A242E326-E882-614B-8181-996C062F849B}" sibTransId="{168CB20E-6687-744A-B3BC-E1C6FA5ED895}"/>
    <dgm:cxn modelId="{FC1EE61A-53DB-B44B-AD89-B7704FEFCB05}" srcId="{58A1C2CB-4618-A147-89AD-2FD774726C16}" destId="{A67E8098-1024-B844-8E8F-DEE6B0C39AEB}" srcOrd="2" destOrd="0" parTransId="{C59798CD-7C24-D24F-9972-FED20432118B}" sibTransId="{8296CB6B-D7C4-B946-9FBC-D5675C62D9AA}"/>
    <dgm:cxn modelId="{AD68961B-2801-F746-812F-00D88B159EB1}" srcId="{022C9DD5-E21E-B949-AEF5-1EE3D02C4B6D}" destId="{D98A2EBE-D7D4-0845-A6FC-5160B13A394D}" srcOrd="1" destOrd="0" parTransId="{8EFF279D-16DB-8B47-A0A8-8B3EF0F45EB3}" sibTransId="{4F225DD9-ECDB-8347-83BA-174367FD7131}"/>
    <dgm:cxn modelId="{5519C91D-E6C9-BC4C-9AFE-EF9B8167B609}" srcId="{30245CCC-AEF8-5240-9EFB-E4BD7860507F}" destId="{58A1C2CB-4618-A147-89AD-2FD774726C16}" srcOrd="0" destOrd="0" parTransId="{CD26D037-EE4E-DB47-9C03-F09372EBA78F}" sibTransId="{1CD4F00B-20A1-BF4C-9F58-8F5A8BCB016D}"/>
    <dgm:cxn modelId="{1708CC22-576E-0342-B7D0-B0701063D253}" type="presOf" srcId="{0FC4686A-66E4-524D-8E17-CF5465E3D8E8}" destId="{34D4B288-1FC3-A949-979F-8C3C10938970}" srcOrd="0" destOrd="0" presId="urn:microsoft.com/office/officeart/2005/8/layout/lProcess2"/>
    <dgm:cxn modelId="{2F961426-CA32-9943-A471-E7CD45187FD4}" type="presOf" srcId="{6D0E470B-09B6-9248-A230-F5A4759B45A7}" destId="{FCEFDEDF-D3B7-D340-9439-AC4C5FD05B1D}" srcOrd="0" destOrd="0" presId="urn:microsoft.com/office/officeart/2005/8/layout/lProcess2"/>
    <dgm:cxn modelId="{554F1D5B-455F-F145-92AF-82243BECFC29}" srcId="{58A1C2CB-4618-A147-89AD-2FD774726C16}" destId="{9342BAB7-AE13-6347-AD5B-246F6A83ED34}" srcOrd="1" destOrd="0" parTransId="{71177862-D846-B342-8FBA-B690007BE69B}" sibTransId="{C3D88266-BCEE-9F40-8126-7FD044B62B6B}"/>
    <dgm:cxn modelId="{A10FCE5E-C7CF-4247-B4A9-588B80716C39}" type="presOf" srcId="{30B9576F-4611-874B-AD59-82D56F8A1354}" destId="{F5EB6C0E-E324-644C-9275-795985434AF6}" srcOrd="0" destOrd="0" presId="urn:microsoft.com/office/officeart/2005/8/layout/lProcess2"/>
    <dgm:cxn modelId="{4E8AF442-64AB-0749-BBFA-B14C6A9AA384}" type="presOf" srcId="{A67E8098-1024-B844-8E8F-DEE6B0C39AEB}" destId="{FA3D4083-37DA-3444-956A-28DAD25EA6F5}" srcOrd="0" destOrd="0" presId="urn:microsoft.com/office/officeart/2005/8/layout/lProcess2"/>
    <dgm:cxn modelId="{8383B36E-04D0-CE41-8224-6CFE8E29A340}" srcId="{6D0E470B-09B6-9248-A230-F5A4759B45A7}" destId="{1B37E462-F2A1-9C45-8656-AFC877C532F0}" srcOrd="3" destOrd="0" parTransId="{BB6F7A97-6B0D-F946-90B3-05A34E4A53D4}" sibTransId="{078A640E-D2EE-6045-9CB0-E86A3FBDD55B}"/>
    <dgm:cxn modelId="{1427E27B-E06E-F048-9B72-123B578E1AE2}" srcId="{6D0E470B-09B6-9248-A230-F5A4759B45A7}" destId="{41194865-FFCD-4245-A52C-99F44980F2DC}" srcOrd="2" destOrd="0" parTransId="{8369FF1F-D8EC-4F47-B52F-6812478CB750}" sibTransId="{ECAAB6B2-D1EC-E940-A615-AF0F01228196}"/>
    <dgm:cxn modelId="{51DD6D7F-C876-8B46-931B-63267F12F18C}" type="presOf" srcId="{9342BAB7-AE13-6347-AD5B-246F6A83ED34}" destId="{C05C5259-3652-4246-AC81-3EBDA87AD4DC}" srcOrd="0" destOrd="0" presId="urn:microsoft.com/office/officeart/2005/8/layout/lProcess2"/>
    <dgm:cxn modelId="{F63AD185-A791-724F-BFD4-EAEAFE0FD939}" type="presOf" srcId="{41194865-FFCD-4245-A52C-99F44980F2DC}" destId="{4E9BC33D-F152-184C-94F8-CAFFC23C4317}" srcOrd="0" destOrd="0" presId="urn:microsoft.com/office/officeart/2005/8/layout/lProcess2"/>
    <dgm:cxn modelId="{E70AF885-4D4F-2A44-8AFD-5C64E8B09F3E}" type="presOf" srcId="{30245CCC-AEF8-5240-9EFB-E4BD7860507F}" destId="{4F07392D-502B-B344-BF52-03E034F90B30}" srcOrd="0" destOrd="0" presId="urn:microsoft.com/office/officeart/2005/8/layout/lProcess2"/>
    <dgm:cxn modelId="{B94FFA86-4408-6F45-98CE-066575167646}" type="presOf" srcId="{58A1C2CB-4618-A147-89AD-2FD774726C16}" destId="{C3D0465E-73E8-2B44-8D92-8812E0BC08E4}" srcOrd="0" destOrd="0" presId="urn:microsoft.com/office/officeart/2005/8/layout/lProcess2"/>
    <dgm:cxn modelId="{89C7AD8C-12C1-F145-BF75-9608381BC353}" type="presOf" srcId="{022C9DD5-E21E-B949-AEF5-1EE3D02C4B6D}" destId="{DCF645DB-A722-2148-9A1F-661CEDABF415}" srcOrd="0" destOrd="0" presId="urn:microsoft.com/office/officeart/2005/8/layout/lProcess2"/>
    <dgm:cxn modelId="{BCCC5194-0B1F-5241-ABDA-39411D334116}" type="presOf" srcId="{022C9DD5-E21E-B949-AEF5-1EE3D02C4B6D}" destId="{87F623C8-4254-DA45-BA93-4ABAF97E2864}" srcOrd="1" destOrd="0" presId="urn:microsoft.com/office/officeart/2005/8/layout/lProcess2"/>
    <dgm:cxn modelId="{8AC0619C-13DE-BA41-ABFC-3BFAC97F3ADA}" type="presOf" srcId="{2941ED67-8158-3847-AEE1-77ECFF318E82}" destId="{549FD88A-9D50-4740-84D8-3AA682F63843}" srcOrd="0" destOrd="0" presId="urn:microsoft.com/office/officeart/2005/8/layout/lProcess2"/>
    <dgm:cxn modelId="{90646D9F-11D8-6547-B93A-84018482A8E1}" type="presOf" srcId="{5BA28E78-28AC-3340-ABB4-48A9067ED102}" destId="{DE7898CF-24B9-754A-B156-32BA42511CB9}" srcOrd="0" destOrd="0" presId="urn:microsoft.com/office/officeart/2005/8/layout/lProcess2"/>
    <dgm:cxn modelId="{63FD93AB-DC19-024B-B614-E31B6BBCC623}" type="presOf" srcId="{6D0E470B-09B6-9248-A230-F5A4759B45A7}" destId="{10606BB0-AB76-004F-9F57-F406993ADC22}" srcOrd="1" destOrd="0" presId="urn:microsoft.com/office/officeart/2005/8/layout/lProcess2"/>
    <dgm:cxn modelId="{DDA67AB5-7821-BC40-90B9-87D040C3166C}" type="presOf" srcId="{020455B1-09CA-594D-9E6B-5B2AE210DA96}" destId="{F41D9D64-174C-E24F-BF71-4CA9A9401C86}" srcOrd="0" destOrd="0" presId="urn:microsoft.com/office/officeart/2005/8/layout/lProcess2"/>
    <dgm:cxn modelId="{62DEA2B5-B006-7C43-ADD6-08EC017BFD98}" type="presOf" srcId="{D98A2EBE-D7D4-0845-A6FC-5160B13A394D}" destId="{DC0E8D28-EBAE-6847-AE58-9D389310E6F5}" srcOrd="0" destOrd="0" presId="urn:microsoft.com/office/officeart/2005/8/layout/lProcess2"/>
    <dgm:cxn modelId="{6947F7BF-6F51-D34F-B872-3AD564BC2BD0}" srcId="{30245CCC-AEF8-5240-9EFB-E4BD7860507F}" destId="{6D0E470B-09B6-9248-A230-F5A4759B45A7}" srcOrd="1" destOrd="0" parTransId="{DEC291D4-1BEC-264C-A605-FBD33C9EC065}" sibTransId="{23BF9D69-CB51-2046-AB15-0B93113E6BED}"/>
    <dgm:cxn modelId="{085A6BC1-1608-F947-9A05-6F00568BE961}" srcId="{58A1C2CB-4618-A147-89AD-2FD774726C16}" destId="{020455B1-09CA-594D-9E6B-5B2AE210DA96}" srcOrd="3" destOrd="0" parTransId="{05C6715C-BE12-FE4D-94A2-A6A2E7864DE9}" sibTransId="{8343A2F5-E103-A342-A41C-A795B263D3F6}"/>
    <dgm:cxn modelId="{AC660FD4-C3BC-8B4C-BB5C-C6479D18FC9B}" type="presOf" srcId="{8B24620D-9671-094F-8C46-47BE01850DD7}" destId="{38E5CA52-785A-E64A-A71D-E27AE18C4FFA}" srcOrd="0" destOrd="0" presId="urn:microsoft.com/office/officeart/2005/8/layout/lProcess2"/>
    <dgm:cxn modelId="{8627E4DE-81EE-CB41-B7C1-7ED4BD84FF0B}" type="presOf" srcId="{1B37E462-F2A1-9C45-8656-AFC877C532F0}" destId="{4E410251-EB41-0A47-AFD6-292C3996DF9D}" srcOrd="0" destOrd="0" presId="urn:microsoft.com/office/officeart/2005/8/layout/lProcess2"/>
    <dgm:cxn modelId="{37C3BEE2-6494-A542-996B-230D35189356}" type="presOf" srcId="{DD19994B-A64C-0741-9659-7A01C662BA28}" destId="{47561A69-B57E-AB44-988B-52CE3A8D3B4C}" srcOrd="0" destOrd="0" presId="urn:microsoft.com/office/officeart/2005/8/layout/lProcess2"/>
    <dgm:cxn modelId="{4D7B62EA-D960-EA4D-B76E-EB1C2CFDAB7B}" srcId="{022C9DD5-E21E-B949-AEF5-1EE3D02C4B6D}" destId="{5BA28E78-28AC-3340-ABB4-48A9067ED102}" srcOrd="3" destOrd="0" parTransId="{5751E3B4-50A2-364A-8A62-05A70404F9FA}" sibTransId="{7770DD62-675A-4A4E-ADDA-F0C56466378A}"/>
    <dgm:cxn modelId="{76FAECED-A335-CA41-8F9F-E8463FD59042}" srcId="{022C9DD5-E21E-B949-AEF5-1EE3D02C4B6D}" destId="{0FC4686A-66E4-524D-8E17-CF5465E3D8E8}" srcOrd="2" destOrd="0" parTransId="{25F48850-02D4-DF47-84B1-85F4F4C3E982}" sibTransId="{4F12A02B-30E9-014A-9503-F39F4500DD53}"/>
    <dgm:cxn modelId="{9F7B19F2-ADC9-D846-AEE0-66DE09C6BB3A}" srcId="{58A1C2CB-4618-A147-89AD-2FD774726C16}" destId="{DD19994B-A64C-0741-9659-7A01C662BA28}" srcOrd="0" destOrd="0" parTransId="{269421CD-D877-6B4A-B02C-6C9A034A2D86}" sibTransId="{36FBE10E-EED4-054C-A30F-6B7483D2A4E8}"/>
    <dgm:cxn modelId="{9FE670F8-D9E7-6942-8DAA-E5B4686061B4}" type="presOf" srcId="{58A1C2CB-4618-A147-89AD-2FD774726C16}" destId="{4BD68363-C5CD-894C-9A18-23F9AFC03CEC}" srcOrd="1" destOrd="0" presId="urn:microsoft.com/office/officeart/2005/8/layout/lProcess2"/>
    <dgm:cxn modelId="{C55F4D4E-D98B-2D42-9434-ADDA3D666B5A}" type="presParOf" srcId="{4F07392D-502B-B344-BF52-03E034F90B30}" destId="{62CF6722-7DBA-9240-8145-9BB9AC383FBE}" srcOrd="0" destOrd="0" presId="urn:microsoft.com/office/officeart/2005/8/layout/lProcess2"/>
    <dgm:cxn modelId="{34A247FC-AC61-E74E-B25C-32464E0AF390}" type="presParOf" srcId="{62CF6722-7DBA-9240-8145-9BB9AC383FBE}" destId="{C3D0465E-73E8-2B44-8D92-8812E0BC08E4}" srcOrd="0" destOrd="0" presId="urn:microsoft.com/office/officeart/2005/8/layout/lProcess2"/>
    <dgm:cxn modelId="{4445F556-8B1A-EA41-B9FB-C6547418E1F1}" type="presParOf" srcId="{62CF6722-7DBA-9240-8145-9BB9AC383FBE}" destId="{4BD68363-C5CD-894C-9A18-23F9AFC03CEC}" srcOrd="1" destOrd="0" presId="urn:microsoft.com/office/officeart/2005/8/layout/lProcess2"/>
    <dgm:cxn modelId="{EE7C8704-01C1-3C45-99AA-0009CF0BD84A}" type="presParOf" srcId="{62CF6722-7DBA-9240-8145-9BB9AC383FBE}" destId="{A686AEA9-0733-D143-849C-19DCA42C0213}" srcOrd="2" destOrd="0" presId="urn:microsoft.com/office/officeart/2005/8/layout/lProcess2"/>
    <dgm:cxn modelId="{FD56D67E-892D-414D-8C62-FBACC07A871C}" type="presParOf" srcId="{A686AEA9-0733-D143-849C-19DCA42C0213}" destId="{7D32B320-D325-3143-AA5E-98D416731C5B}" srcOrd="0" destOrd="0" presId="urn:microsoft.com/office/officeart/2005/8/layout/lProcess2"/>
    <dgm:cxn modelId="{E3342C9D-8C35-6E40-903F-D0FD286321C2}" type="presParOf" srcId="{7D32B320-D325-3143-AA5E-98D416731C5B}" destId="{47561A69-B57E-AB44-988B-52CE3A8D3B4C}" srcOrd="0" destOrd="0" presId="urn:microsoft.com/office/officeart/2005/8/layout/lProcess2"/>
    <dgm:cxn modelId="{40D4BD62-D6D3-3C40-AB40-5DAEB20681F8}" type="presParOf" srcId="{7D32B320-D325-3143-AA5E-98D416731C5B}" destId="{E7CCBC59-1AE3-854E-A2AD-52B814043FC2}" srcOrd="1" destOrd="0" presId="urn:microsoft.com/office/officeart/2005/8/layout/lProcess2"/>
    <dgm:cxn modelId="{2CCB5264-5C00-E340-95F4-BBEBED23AC69}" type="presParOf" srcId="{7D32B320-D325-3143-AA5E-98D416731C5B}" destId="{C05C5259-3652-4246-AC81-3EBDA87AD4DC}" srcOrd="2" destOrd="0" presId="urn:microsoft.com/office/officeart/2005/8/layout/lProcess2"/>
    <dgm:cxn modelId="{0DF70F38-5BA8-0144-A16E-E21127ACEE35}" type="presParOf" srcId="{7D32B320-D325-3143-AA5E-98D416731C5B}" destId="{96DD65AC-BBEB-5E42-B851-FB449F25F653}" srcOrd="3" destOrd="0" presId="urn:microsoft.com/office/officeart/2005/8/layout/lProcess2"/>
    <dgm:cxn modelId="{55E95C0B-0EAF-0E4B-9CD5-C90C8F173F51}" type="presParOf" srcId="{7D32B320-D325-3143-AA5E-98D416731C5B}" destId="{FA3D4083-37DA-3444-956A-28DAD25EA6F5}" srcOrd="4" destOrd="0" presId="urn:microsoft.com/office/officeart/2005/8/layout/lProcess2"/>
    <dgm:cxn modelId="{CDC30F9F-D70E-FA4D-8521-1354977120C7}" type="presParOf" srcId="{7D32B320-D325-3143-AA5E-98D416731C5B}" destId="{3B334240-AAF5-7847-8B82-18EC89CBA4E3}" srcOrd="5" destOrd="0" presId="urn:microsoft.com/office/officeart/2005/8/layout/lProcess2"/>
    <dgm:cxn modelId="{A2FEB549-9CB4-224D-B44A-CD8A164AEB90}" type="presParOf" srcId="{7D32B320-D325-3143-AA5E-98D416731C5B}" destId="{F41D9D64-174C-E24F-BF71-4CA9A9401C86}" srcOrd="6" destOrd="0" presId="urn:microsoft.com/office/officeart/2005/8/layout/lProcess2"/>
    <dgm:cxn modelId="{F41AC5D1-8B36-F64A-9A88-F51447C933D7}" type="presParOf" srcId="{4F07392D-502B-B344-BF52-03E034F90B30}" destId="{401D1FF9-3C77-BC45-9F8C-6AFCFF760EDE}" srcOrd="1" destOrd="0" presId="urn:microsoft.com/office/officeart/2005/8/layout/lProcess2"/>
    <dgm:cxn modelId="{C00165B3-7C43-6148-A404-A40E5A3347BC}" type="presParOf" srcId="{4F07392D-502B-B344-BF52-03E034F90B30}" destId="{D7C63E84-E4DE-C94B-9E12-0FD620DBCA52}" srcOrd="2" destOrd="0" presId="urn:microsoft.com/office/officeart/2005/8/layout/lProcess2"/>
    <dgm:cxn modelId="{E40F1D4D-2A8C-234B-A252-17407C9548DA}" type="presParOf" srcId="{D7C63E84-E4DE-C94B-9E12-0FD620DBCA52}" destId="{FCEFDEDF-D3B7-D340-9439-AC4C5FD05B1D}" srcOrd="0" destOrd="0" presId="urn:microsoft.com/office/officeart/2005/8/layout/lProcess2"/>
    <dgm:cxn modelId="{414D6C41-2426-F345-ABFA-4C0C666927F5}" type="presParOf" srcId="{D7C63E84-E4DE-C94B-9E12-0FD620DBCA52}" destId="{10606BB0-AB76-004F-9F57-F406993ADC22}" srcOrd="1" destOrd="0" presId="urn:microsoft.com/office/officeart/2005/8/layout/lProcess2"/>
    <dgm:cxn modelId="{DB62D592-964C-4A4E-82C1-B02EDA0A8AC5}" type="presParOf" srcId="{D7C63E84-E4DE-C94B-9E12-0FD620DBCA52}" destId="{986041E7-3B21-7A48-8824-1135BB8EE64A}" srcOrd="2" destOrd="0" presId="urn:microsoft.com/office/officeart/2005/8/layout/lProcess2"/>
    <dgm:cxn modelId="{04BA15F5-41D3-6646-9B84-5A1657C4ADB1}" type="presParOf" srcId="{986041E7-3B21-7A48-8824-1135BB8EE64A}" destId="{E113693D-D7D9-FD4E-B52E-00A71DE8E163}" srcOrd="0" destOrd="0" presId="urn:microsoft.com/office/officeart/2005/8/layout/lProcess2"/>
    <dgm:cxn modelId="{FE7A784A-C662-7A4D-A1AE-2E4EF622342C}" type="presParOf" srcId="{E113693D-D7D9-FD4E-B52E-00A71DE8E163}" destId="{549FD88A-9D50-4740-84D8-3AA682F63843}" srcOrd="0" destOrd="0" presId="urn:microsoft.com/office/officeart/2005/8/layout/lProcess2"/>
    <dgm:cxn modelId="{B5755783-6CBE-FD4B-87FF-12DE53C98A49}" type="presParOf" srcId="{E113693D-D7D9-FD4E-B52E-00A71DE8E163}" destId="{BD01CD9E-72CC-EF42-A871-43861122C513}" srcOrd="1" destOrd="0" presId="urn:microsoft.com/office/officeart/2005/8/layout/lProcess2"/>
    <dgm:cxn modelId="{B4721F24-F20B-0B41-ABAC-B107ACDBF1BE}" type="presParOf" srcId="{E113693D-D7D9-FD4E-B52E-00A71DE8E163}" destId="{F5EB6C0E-E324-644C-9275-795985434AF6}" srcOrd="2" destOrd="0" presId="urn:microsoft.com/office/officeart/2005/8/layout/lProcess2"/>
    <dgm:cxn modelId="{2F89CC70-BFFD-9541-96C6-5D821EBBF3E6}" type="presParOf" srcId="{E113693D-D7D9-FD4E-B52E-00A71DE8E163}" destId="{71570088-CA2F-4D44-9604-9A5CA5673E6B}" srcOrd="3" destOrd="0" presId="urn:microsoft.com/office/officeart/2005/8/layout/lProcess2"/>
    <dgm:cxn modelId="{0AE22236-5752-4A4B-900F-E9CEED66E212}" type="presParOf" srcId="{E113693D-D7D9-FD4E-B52E-00A71DE8E163}" destId="{4E9BC33D-F152-184C-94F8-CAFFC23C4317}" srcOrd="4" destOrd="0" presId="urn:microsoft.com/office/officeart/2005/8/layout/lProcess2"/>
    <dgm:cxn modelId="{5C16BBB1-8BA5-1648-8BAE-7BFBD1EF9556}" type="presParOf" srcId="{E113693D-D7D9-FD4E-B52E-00A71DE8E163}" destId="{88ACB462-29A8-4E43-876C-2488BF96F93C}" srcOrd="5" destOrd="0" presId="urn:microsoft.com/office/officeart/2005/8/layout/lProcess2"/>
    <dgm:cxn modelId="{EA23597C-B2DC-F745-8DEA-7E936E5F551F}" type="presParOf" srcId="{E113693D-D7D9-FD4E-B52E-00A71DE8E163}" destId="{4E410251-EB41-0A47-AFD6-292C3996DF9D}" srcOrd="6" destOrd="0" presId="urn:microsoft.com/office/officeart/2005/8/layout/lProcess2"/>
    <dgm:cxn modelId="{7240D315-4079-CD48-B5B5-FD9CB30C58CA}" type="presParOf" srcId="{4F07392D-502B-B344-BF52-03E034F90B30}" destId="{EF53A56A-3BC6-4B48-8E3D-018AE35A835C}" srcOrd="3" destOrd="0" presId="urn:microsoft.com/office/officeart/2005/8/layout/lProcess2"/>
    <dgm:cxn modelId="{BADC4B89-BAD5-3E4E-8DC0-4E5AFCD9BDAF}" type="presParOf" srcId="{4F07392D-502B-B344-BF52-03E034F90B30}" destId="{F869CEF5-334C-9A45-BC85-63E6362B7E75}" srcOrd="4" destOrd="0" presId="urn:microsoft.com/office/officeart/2005/8/layout/lProcess2"/>
    <dgm:cxn modelId="{10332EAF-3EDD-8749-8F36-8F3BE63D0872}" type="presParOf" srcId="{F869CEF5-334C-9A45-BC85-63E6362B7E75}" destId="{DCF645DB-A722-2148-9A1F-661CEDABF415}" srcOrd="0" destOrd="0" presId="urn:microsoft.com/office/officeart/2005/8/layout/lProcess2"/>
    <dgm:cxn modelId="{99F5511E-ACC7-264C-8EE1-33F7F827C2C9}" type="presParOf" srcId="{F869CEF5-334C-9A45-BC85-63E6362B7E75}" destId="{87F623C8-4254-DA45-BA93-4ABAF97E2864}" srcOrd="1" destOrd="0" presId="urn:microsoft.com/office/officeart/2005/8/layout/lProcess2"/>
    <dgm:cxn modelId="{34C7B0E5-3953-0A4C-B57C-B51E73024DE6}" type="presParOf" srcId="{F869CEF5-334C-9A45-BC85-63E6362B7E75}" destId="{99FAF922-A0C2-2E42-8ADB-EC97EF6DE21A}" srcOrd="2" destOrd="0" presId="urn:microsoft.com/office/officeart/2005/8/layout/lProcess2"/>
    <dgm:cxn modelId="{696B144F-3E3D-2147-BEE0-3FF74F256CF3}" type="presParOf" srcId="{99FAF922-A0C2-2E42-8ADB-EC97EF6DE21A}" destId="{4731D0D2-AE75-BE49-B2CC-F55C2645BBE5}" srcOrd="0" destOrd="0" presId="urn:microsoft.com/office/officeart/2005/8/layout/lProcess2"/>
    <dgm:cxn modelId="{4E2C152F-A177-EF49-825F-9F64819C1B89}" type="presParOf" srcId="{4731D0D2-AE75-BE49-B2CC-F55C2645BBE5}" destId="{38E5CA52-785A-E64A-A71D-E27AE18C4FFA}" srcOrd="0" destOrd="0" presId="urn:microsoft.com/office/officeart/2005/8/layout/lProcess2"/>
    <dgm:cxn modelId="{AC3784B3-FD4B-7247-9787-D4643F00C9F1}" type="presParOf" srcId="{4731D0D2-AE75-BE49-B2CC-F55C2645BBE5}" destId="{98C30EEF-019B-A846-9FF5-3AE032AE03E0}" srcOrd="1" destOrd="0" presId="urn:microsoft.com/office/officeart/2005/8/layout/lProcess2"/>
    <dgm:cxn modelId="{2CA8EE8B-742B-B24A-A117-0C510A9D4DDC}" type="presParOf" srcId="{4731D0D2-AE75-BE49-B2CC-F55C2645BBE5}" destId="{DC0E8D28-EBAE-6847-AE58-9D389310E6F5}" srcOrd="2" destOrd="0" presId="urn:microsoft.com/office/officeart/2005/8/layout/lProcess2"/>
    <dgm:cxn modelId="{3BE96FA7-F1FC-8B48-96DC-871E5F1B3CF2}" type="presParOf" srcId="{4731D0D2-AE75-BE49-B2CC-F55C2645BBE5}" destId="{77DE0E87-55C6-5F4C-AA3F-00BEE382C39B}" srcOrd="3" destOrd="0" presId="urn:microsoft.com/office/officeart/2005/8/layout/lProcess2"/>
    <dgm:cxn modelId="{4E90D2FE-A040-474C-A3CF-5B809B36761B}" type="presParOf" srcId="{4731D0D2-AE75-BE49-B2CC-F55C2645BBE5}" destId="{34D4B288-1FC3-A949-979F-8C3C10938970}" srcOrd="4" destOrd="0" presId="urn:microsoft.com/office/officeart/2005/8/layout/lProcess2"/>
    <dgm:cxn modelId="{6B5D6FA0-DC78-A34A-8016-17B2CF3901FA}" type="presParOf" srcId="{4731D0D2-AE75-BE49-B2CC-F55C2645BBE5}" destId="{25E02A87-2FF9-2943-BF57-9A6039673F2A}" srcOrd="5" destOrd="0" presId="urn:microsoft.com/office/officeart/2005/8/layout/lProcess2"/>
    <dgm:cxn modelId="{707ECB2B-AF0F-FF48-B2E4-7A65D5E5C5EA}" type="presParOf" srcId="{4731D0D2-AE75-BE49-B2CC-F55C2645BBE5}" destId="{DE7898CF-24B9-754A-B156-32BA42511CB9}"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A42300-519E-8349-A201-F41DD9B0E57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FAF5394-0138-9144-813B-3E71D485584E}">
      <dgm:prSet phldrT="[Text]" custT="1"/>
      <dgm:spPr/>
      <dgm:t>
        <a:bodyPr/>
        <a:lstStyle/>
        <a:p>
          <a:r>
            <a:rPr lang="en-US" sz="4000"/>
            <a:t>Category of Emails</a:t>
          </a:r>
        </a:p>
      </dgm:t>
    </dgm:pt>
    <dgm:pt modelId="{DF5E9F17-B18B-E34D-AFFF-157824B4290B}" type="parTrans" cxnId="{FE5F7990-4FB5-5048-88D3-CA1B7349D86F}">
      <dgm:prSet/>
      <dgm:spPr/>
      <dgm:t>
        <a:bodyPr/>
        <a:lstStyle/>
        <a:p>
          <a:endParaRPr lang="en-US"/>
        </a:p>
      </dgm:t>
    </dgm:pt>
    <dgm:pt modelId="{0A308630-46E3-E04F-A9CE-E971BE04F587}" type="sibTrans" cxnId="{FE5F7990-4FB5-5048-88D3-CA1B7349D86F}">
      <dgm:prSet/>
      <dgm:spPr/>
      <dgm:t>
        <a:bodyPr/>
        <a:lstStyle/>
        <a:p>
          <a:endParaRPr lang="en-US"/>
        </a:p>
      </dgm:t>
    </dgm:pt>
    <dgm:pt modelId="{3A1BAAA0-645B-F048-BA19-D8E25E82ED17}">
      <dgm:prSet phldrT="[Text]" custT="1"/>
      <dgm:spPr/>
      <dgm:t>
        <a:bodyPr/>
        <a:lstStyle/>
        <a:p>
          <a:r>
            <a:rPr lang="en-US" sz="2000" dirty="0">
              <a:solidFill>
                <a:schemeClr val="bg1"/>
              </a:solidFill>
            </a:rPr>
            <a:t>Newsletters</a:t>
          </a:r>
        </a:p>
      </dgm:t>
    </dgm:pt>
    <dgm:pt modelId="{88CFBD89-CC03-D14B-9CC1-899D6D46FE4A}" type="parTrans" cxnId="{87B3611F-EA63-FF4E-A98E-C4090F0EF82E}">
      <dgm:prSet/>
      <dgm:spPr/>
      <dgm:t>
        <a:bodyPr/>
        <a:lstStyle/>
        <a:p>
          <a:endParaRPr lang="en-US"/>
        </a:p>
      </dgm:t>
    </dgm:pt>
    <dgm:pt modelId="{F2ACB0E5-553E-8C49-AAD3-BB70850F3559}" type="sibTrans" cxnId="{87B3611F-EA63-FF4E-A98E-C4090F0EF82E}">
      <dgm:prSet/>
      <dgm:spPr/>
      <dgm:t>
        <a:bodyPr/>
        <a:lstStyle/>
        <a:p>
          <a:endParaRPr lang="en-US"/>
        </a:p>
      </dgm:t>
    </dgm:pt>
    <dgm:pt modelId="{1228642F-25F7-B34F-8D26-0F603CDAB295}">
      <dgm:prSet phldrT="[Text]" custT="1"/>
      <dgm:spPr/>
      <dgm:t>
        <a:bodyPr/>
        <a:lstStyle/>
        <a:p>
          <a:r>
            <a:rPr lang="en-US" sz="4000">
              <a:solidFill>
                <a:schemeClr val="bg1"/>
              </a:solidFill>
            </a:rPr>
            <a:t>How Often?</a:t>
          </a:r>
        </a:p>
      </dgm:t>
    </dgm:pt>
    <dgm:pt modelId="{4D8E57AC-392F-0049-9893-3886CBF21098}" type="parTrans" cxnId="{80E99077-2B18-8D4C-958F-99B947B650A8}">
      <dgm:prSet/>
      <dgm:spPr/>
      <dgm:t>
        <a:bodyPr/>
        <a:lstStyle/>
        <a:p>
          <a:endParaRPr lang="en-US"/>
        </a:p>
      </dgm:t>
    </dgm:pt>
    <dgm:pt modelId="{55631743-4098-EB46-A83C-43FEEC122B51}" type="sibTrans" cxnId="{80E99077-2B18-8D4C-958F-99B947B650A8}">
      <dgm:prSet/>
      <dgm:spPr/>
      <dgm:t>
        <a:bodyPr/>
        <a:lstStyle/>
        <a:p>
          <a:endParaRPr lang="en-US"/>
        </a:p>
      </dgm:t>
    </dgm:pt>
    <dgm:pt modelId="{2A1E9088-67BC-BB4D-AD21-27B2FC4129BE}">
      <dgm:prSet phldrT="[Text]" custT="1"/>
      <dgm:spPr/>
      <dgm:t>
        <a:bodyPr/>
        <a:lstStyle/>
        <a:p>
          <a:r>
            <a:rPr lang="en-US" sz="2000">
              <a:solidFill>
                <a:schemeClr val="bg1"/>
              </a:solidFill>
            </a:rPr>
            <a:t>Weekly Newsletters</a:t>
          </a:r>
        </a:p>
      </dgm:t>
    </dgm:pt>
    <dgm:pt modelId="{7E939A0D-0DE6-9946-9ADB-E8D31C3FEA18}" type="parTrans" cxnId="{6EAB80A4-6B91-1D4B-904F-545F86405B9D}">
      <dgm:prSet/>
      <dgm:spPr/>
      <dgm:t>
        <a:bodyPr/>
        <a:lstStyle/>
        <a:p>
          <a:endParaRPr lang="en-US"/>
        </a:p>
      </dgm:t>
    </dgm:pt>
    <dgm:pt modelId="{C8EEF90E-4538-904A-88A9-50896D139F29}" type="sibTrans" cxnId="{6EAB80A4-6B91-1D4B-904F-545F86405B9D}">
      <dgm:prSet/>
      <dgm:spPr/>
      <dgm:t>
        <a:bodyPr/>
        <a:lstStyle/>
        <a:p>
          <a:endParaRPr lang="en-US"/>
        </a:p>
      </dgm:t>
    </dgm:pt>
    <dgm:pt modelId="{60B5BF19-5C9B-3742-8F49-0A9B4E1D7622}">
      <dgm:prSet phldrT="[Text]" custT="1"/>
      <dgm:spPr/>
      <dgm:t>
        <a:bodyPr/>
        <a:lstStyle/>
        <a:p>
          <a:r>
            <a:rPr lang="en-US" sz="2000" dirty="0">
              <a:solidFill>
                <a:schemeClr val="bg1"/>
              </a:solidFill>
            </a:rPr>
            <a:t>Discounts</a:t>
          </a:r>
        </a:p>
      </dgm:t>
    </dgm:pt>
    <dgm:pt modelId="{F525C08D-6D8A-4E4B-883C-2334B96A0C14}" type="parTrans" cxnId="{208CA18B-91C8-E345-9B53-B3AE0E03D21E}">
      <dgm:prSet/>
      <dgm:spPr/>
      <dgm:t>
        <a:bodyPr/>
        <a:lstStyle/>
        <a:p>
          <a:endParaRPr lang="en-US"/>
        </a:p>
      </dgm:t>
    </dgm:pt>
    <dgm:pt modelId="{6FF48DBF-C4F0-D54C-91D4-1A07EB14025A}" type="sibTrans" cxnId="{208CA18B-91C8-E345-9B53-B3AE0E03D21E}">
      <dgm:prSet/>
      <dgm:spPr/>
      <dgm:t>
        <a:bodyPr/>
        <a:lstStyle/>
        <a:p>
          <a:endParaRPr lang="en-US"/>
        </a:p>
      </dgm:t>
    </dgm:pt>
    <dgm:pt modelId="{31EC0427-E07F-B545-8195-1078F4974621}">
      <dgm:prSet phldrT="[Text]" custT="1"/>
      <dgm:spPr/>
      <dgm:t>
        <a:bodyPr/>
        <a:lstStyle/>
        <a:p>
          <a:r>
            <a:rPr lang="en-US" sz="2000" dirty="0">
              <a:solidFill>
                <a:schemeClr val="bg1"/>
              </a:solidFill>
            </a:rPr>
            <a:t>New Arrivals</a:t>
          </a:r>
        </a:p>
      </dgm:t>
    </dgm:pt>
    <dgm:pt modelId="{BD8FFA8C-B15D-F948-9063-62DC5BAACF49}" type="parTrans" cxnId="{BD181996-9C43-4843-ADF2-30DD9ECF5D63}">
      <dgm:prSet/>
      <dgm:spPr/>
      <dgm:t>
        <a:bodyPr/>
        <a:lstStyle/>
        <a:p>
          <a:endParaRPr lang="en-US"/>
        </a:p>
      </dgm:t>
    </dgm:pt>
    <dgm:pt modelId="{B6E98758-DE3D-5045-96BD-7FCCAEA8B3B7}" type="sibTrans" cxnId="{BD181996-9C43-4843-ADF2-30DD9ECF5D63}">
      <dgm:prSet/>
      <dgm:spPr/>
      <dgm:t>
        <a:bodyPr/>
        <a:lstStyle/>
        <a:p>
          <a:endParaRPr lang="en-US"/>
        </a:p>
      </dgm:t>
    </dgm:pt>
    <dgm:pt modelId="{FD27DE3D-7468-4C4C-947A-03E291E80CFC}">
      <dgm:prSet phldrT="[Text]" custT="1"/>
      <dgm:spPr/>
      <dgm:t>
        <a:bodyPr/>
        <a:lstStyle/>
        <a:p>
          <a:r>
            <a:rPr lang="en-US" sz="2000" dirty="0">
              <a:solidFill>
                <a:schemeClr val="bg1"/>
              </a:solidFill>
            </a:rPr>
            <a:t>Bi-weekly/Monthly Discounts</a:t>
          </a:r>
        </a:p>
      </dgm:t>
    </dgm:pt>
    <dgm:pt modelId="{CEE252D9-0A73-0C4B-A6B7-A90577BBFCC7}" type="parTrans" cxnId="{042A837A-6A07-1E42-83B0-24BB961B23E8}">
      <dgm:prSet/>
      <dgm:spPr/>
      <dgm:t>
        <a:bodyPr/>
        <a:lstStyle/>
        <a:p>
          <a:endParaRPr lang="en-US"/>
        </a:p>
      </dgm:t>
    </dgm:pt>
    <dgm:pt modelId="{E1E52A9E-A681-6A4C-868F-99B0E043D94D}" type="sibTrans" cxnId="{042A837A-6A07-1E42-83B0-24BB961B23E8}">
      <dgm:prSet/>
      <dgm:spPr/>
      <dgm:t>
        <a:bodyPr/>
        <a:lstStyle/>
        <a:p>
          <a:endParaRPr lang="en-US"/>
        </a:p>
      </dgm:t>
    </dgm:pt>
    <dgm:pt modelId="{65E6CF36-5CB8-AC4C-B6AA-272EEDCCA864}">
      <dgm:prSet phldrT="[Text]" custT="1"/>
      <dgm:spPr/>
      <dgm:t>
        <a:bodyPr/>
        <a:lstStyle/>
        <a:p>
          <a:r>
            <a:rPr lang="en-US" sz="2000" dirty="0">
              <a:solidFill>
                <a:schemeClr val="bg1"/>
              </a:solidFill>
            </a:rPr>
            <a:t>Monthly New Arrivals</a:t>
          </a:r>
        </a:p>
      </dgm:t>
    </dgm:pt>
    <dgm:pt modelId="{E0516AB6-B0A5-4E43-8E66-9DC07559DDEB}" type="parTrans" cxnId="{36A3AA1C-C3AF-C74E-8623-8471290574EE}">
      <dgm:prSet/>
      <dgm:spPr/>
      <dgm:t>
        <a:bodyPr/>
        <a:lstStyle/>
        <a:p>
          <a:endParaRPr lang="en-US"/>
        </a:p>
      </dgm:t>
    </dgm:pt>
    <dgm:pt modelId="{27242D62-17F6-C846-A703-173C25F94A4D}" type="sibTrans" cxnId="{36A3AA1C-C3AF-C74E-8623-8471290574EE}">
      <dgm:prSet/>
      <dgm:spPr/>
      <dgm:t>
        <a:bodyPr/>
        <a:lstStyle/>
        <a:p>
          <a:endParaRPr lang="en-US"/>
        </a:p>
      </dgm:t>
    </dgm:pt>
    <dgm:pt modelId="{C284C85D-6944-3C41-92D2-BD8A3BDF32D6}" type="pres">
      <dgm:prSet presAssocID="{B0A42300-519E-8349-A201-F41DD9B0E57A}" presName="linear" presStyleCnt="0">
        <dgm:presLayoutVars>
          <dgm:animLvl val="lvl"/>
          <dgm:resizeHandles val="exact"/>
        </dgm:presLayoutVars>
      </dgm:prSet>
      <dgm:spPr/>
    </dgm:pt>
    <dgm:pt modelId="{EBC48FC1-D4F3-0A49-B280-ACE64F2ED643}" type="pres">
      <dgm:prSet presAssocID="{3FAF5394-0138-9144-813B-3E71D485584E}" presName="parentText" presStyleLbl="node1" presStyleIdx="0" presStyleCnt="2" custLinFactY="-33974" custLinFactNeighborX="86992" custLinFactNeighborY="-100000">
        <dgm:presLayoutVars>
          <dgm:chMax val="0"/>
          <dgm:bulletEnabled val="1"/>
        </dgm:presLayoutVars>
      </dgm:prSet>
      <dgm:spPr/>
    </dgm:pt>
    <dgm:pt modelId="{3C8633F6-BD2C-0D43-8007-B11CD1E98CCA}" type="pres">
      <dgm:prSet presAssocID="{3FAF5394-0138-9144-813B-3E71D485584E}" presName="childText" presStyleLbl="revTx" presStyleIdx="0" presStyleCnt="2">
        <dgm:presLayoutVars>
          <dgm:bulletEnabled val="1"/>
        </dgm:presLayoutVars>
      </dgm:prSet>
      <dgm:spPr/>
    </dgm:pt>
    <dgm:pt modelId="{097CD96B-45E2-0342-A8BB-C41675E3152B}" type="pres">
      <dgm:prSet presAssocID="{1228642F-25F7-B34F-8D26-0F603CDAB295}" presName="parentText" presStyleLbl="node1" presStyleIdx="1" presStyleCnt="2">
        <dgm:presLayoutVars>
          <dgm:chMax val="0"/>
          <dgm:bulletEnabled val="1"/>
        </dgm:presLayoutVars>
      </dgm:prSet>
      <dgm:spPr/>
    </dgm:pt>
    <dgm:pt modelId="{9A31BADF-E391-B841-A9C6-BE54C5874CF8}" type="pres">
      <dgm:prSet presAssocID="{1228642F-25F7-B34F-8D26-0F603CDAB295}" presName="childText" presStyleLbl="revTx" presStyleIdx="1" presStyleCnt="2" custLinFactNeighborY="15275">
        <dgm:presLayoutVars>
          <dgm:bulletEnabled val="1"/>
        </dgm:presLayoutVars>
      </dgm:prSet>
      <dgm:spPr/>
    </dgm:pt>
  </dgm:ptLst>
  <dgm:cxnLst>
    <dgm:cxn modelId="{26148C03-FDC5-F844-999F-57E686657B4B}" type="presOf" srcId="{B0A42300-519E-8349-A201-F41DD9B0E57A}" destId="{C284C85D-6944-3C41-92D2-BD8A3BDF32D6}" srcOrd="0" destOrd="0" presId="urn:microsoft.com/office/officeart/2005/8/layout/vList2"/>
    <dgm:cxn modelId="{6461BB05-1A90-AE48-AEA1-88B603DA5249}" type="presOf" srcId="{FD27DE3D-7468-4C4C-947A-03E291E80CFC}" destId="{9A31BADF-E391-B841-A9C6-BE54C5874CF8}" srcOrd="0" destOrd="1" presId="urn:microsoft.com/office/officeart/2005/8/layout/vList2"/>
    <dgm:cxn modelId="{6EA5610B-D75B-F844-B8B9-DFA1073A2F42}" type="presOf" srcId="{2A1E9088-67BC-BB4D-AD21-27B2FC4129BE}" destId="{9A31BADF-E391-B841-A9C6-BE54C5874CF8}" srcOrd="0" destOrd="0" presId="urn:microsoft.com/office/officeart/2005/8/layout/vList2"/>
    <dgm:cxn modelId="{0A0D8311-54A0-1747-B3A9-2BD5AED4A4B9}" type="presOf" srcId="{1228642F-25F7-B34F-8D26-0F603CDAB295}" destId="{097CD96B-45E2-0342-A8BB-C41675E3152B}" srcOrd="0" destOrd="0" presId="urn:microsoft.com/office/officeart/2005/8/layout/vList2"/>
    <dgm:cxn modelId="{36A3AA1C-C3AF-C74E-8623-8471290574EE}" srcId="{1228642F-25F7-B34F-8D26-0F603CDAB295}" destId="{65E6CF36-5CB8-AC4C-B6AA-272EEDCCA864}" srcOrd="2" destOrd="0" parTransId="{E0516AB6-B0A5-4E43-8E66-9DC07559DDEB}" sibTransId="{27242D62-17F6-C846-A703-173C25F94A4D}"/>
    <dgm:cxn modelId="{62FFD91D-E254-3E43-889D-E234E4555F75}" type="presOf" srcId="{3A1BAAA0-645B-F048-BA19-D8E25E82ED17}" destId="{3C8633F6-BD2C-0D43-8007-B11CD1E98CCA}" srcOrd="0" destOrd="0" presId="urn:microsoft.com/office/officeart/2005/8/layout/vList2"/>
    <dgm:cxn modelId="{87B3611F-EA63-FF4E-A98E-C4090F0EF82E}" srcId="{3FAF5394-0138-9144-813B-3E71D485584E}" destId="{3A1BAAA0-645B-F048-BA19-D8E25E82ED17}" srcOrd="0" destOrd="0" parTransId="{88CFBD89-CC03-D14B-9CC1-899D6D46FE4A}" sibTransId="{F2ACB0E5-553E-8C49-AAD3-BB70850F3559}"/>
    <dgm:cxn modelId="{DB0E8B25-C21C-8B4F-8960-4C5537DFD42A}" type="presOf" srcId="{65E6CF36-5CB8-AC4C-B6AA-272EEDCCA864}" destId="{9A31BADF-E391-B841-A9C6-BE54C5874CF8}" srcOrd="0" destOrd="2" presId="urn:microsoft.com/office/officeart/2005/8/layout/vList2"/>
    <dgm:cxn modelId="{1CAE384D-DEE8-2F47-9213-0C7754B0167C}" type="presOf" srcId="{3FAF5394-0138-9144-813B-3E71D485584E}" destId="{EBC48FC1-D4F3-0A49-B280-ACE64F2ED643}" srcOrd="0" destOrd="0" presId="urn:microsoft.com/office/officeart/2005/8/layout/vList2"/>
    <dgm:cxn modelId="{20C0D44D-0599-3F41-9F81-EC84304836AE}" type="presOf" srcId="{60B5BF19-5C9B-3742-8F49-0A9B4E1D7622}" destId="{3C8633F6-BD2C-0D43-8007-B11CD1E98CCA}" srcOrd="0" destOrd="1" presId="urn:microsoft.com/office/officeart/2005/8/layout/vList2"/>
    <dgm:cxn modelId="{80E99077-2B18-8D4C-958F-99B947B650A8}" srcId="{B0A42300-519E-8349-A201-F41DD9B0E57A}" destId="{1228642F-25F7-B34F-8D26-0F603CDAB295}" srcOrd="1" destOrd="0" parTransId="{4D8E57AC-392F-0049-9893-3886CBF21098}" sibTransId="{55631743-4098-EB46-A83C-43FEEC122B51}"/>
    <dgm:cxn modelId="{042A837A-6A07-1E42-83B0-24BB961B23E8}" srcId="{1228642F-25F7-B34F-8D26-0F603CDAB295}" destId="{FD27DE3D-7468-4C4C-947A-03E291E80CFC}" srcOrd="1" destOrd="0" parTransId="{CEE252D9-0A73-0C4B-A6B7-A90577BBFCC7}" sibTransId="{E1E52A9E-A681-6A4C-868F-99B0E043D94D}"/>
    <dgm:cxn modelId="{208CA18B-91C8-E345-9B53-B3AE0E03D21E}" srcId="{3FAF5394-0138-9144-813B-3E71D485584E}" destId="{60B5BF19-5C9B-3742-8F49-0A9B4E1D7622}" srcOrd="1" destOrd="0" parTransId="{F525C08D-6D8A-4E4B-883C-2334B96A0C14}" sibTransId="{6FF48DBF-C4F0-D54C-91D4-1A07EB14025A}"/>
    <dgm:cxn modelId="{FE5F7990-4FB5-5048-88D3-CA1B7349D86F}" srcId="{B0A42300-519E-8349-A201-F41DD9B0E57A}" destId="{3FAF5394-0138-9144-813B-3E71D485584E}" srcOrd="0" destOrd="0" parTransId="{DF5E9F17-B18B-E34D-AFFF-157824B4290B}" sibTransId="{0A308630-46E3-E04F-A9CE-E971BE04F587}"/>
    <dgm:cxn modelId="{BD181996-9C43-4843-ADF2-30DD9ECF5D63}" srcId="{3FAF5394-0138-9144-813B-3E71D485584E}" destId="{31EC0427-E07F-B545-8195-1078F4974621}" srcOrd="2" destOrd="0" parTransId="{BD8FFA8C-B15D-F948-9063-62DC5BAACF49}" sibTransId="{B6E98758-DE3D-5045-96BD-7FCCAEA8B3B7}"/>
    <dgm:cxn modelId="{6EAB80A4-6B91-1D4B-904F-545F86405B9D}" srcId="{1228642F-25F7-B34F-8D26-0F603CDAB295}" destId="{2A1E9088-67BC-BB4D-AD21-27B2FC4129BE}" srcOrd="0" destOrd="0" parTransId="{7E939A0D-0DE6-9946-9ADB-E8D31C3FEA18}" sibTransId="{C8EEF90E-4538-904A-88A9-50896D139F29}"/>
    <dgm:cxn modelId="{9AF448D3-49B2-BB47-82A0-9A42A7AB0A58}" type="presOf" srcId="{31EC0427-E07F-B545-8195-1078F4974621}" destId="{3C8633F6-BD2C-0D43-8007-B11CD1E98CCA}" srcOrd="0" destOrd="2" presId="urn:microsoft.com/office/officeart/2005/8/layout/vList2"/>
    <dgm:cxn modelId="{271BCE90-272A-D142-9DA9-692C96BFC829}" type="presParOf" srcId="{C284C85D-6944-3C41-92D2-BD8A3BDF32D6}" destId="{EBC48FC1-D4F3-0A49-B280-ACE64F2ED643}" srcOrd="0" destOrd="0" presId="urn:microsoft.com/office/officeart/2005/8/layout/vList2"/>
    <dgm:cxn modelId="{53F25980-C2E1-0E49-9F2B-3806E4073470}" type="presParOf" srcId="{C284C85D-6944-3C41-92D2-BD8A3BDF32D6}" destId="{3C8633F6-BD2C-0D43-8007-B11CD1E98CCA}" srcOrd="1" destOrd="0" presId="urn:microsoft.com/office/officeart/2005/8/layout/vList2"/>
    <dgm:cxn modelId="{6F4F0A9E-3050-6A4C-99CF-18C40ACC548D}" type="presParOf" srcId="{C284C85D-6944-3C41-92D2-BD8A3BDF32D6}" destId="{097CD96B-45E2-0342-A8BB-C41675E3152B}" srcOrd="2" destOrd="0" presId="urn:microsoft.com/office/officeart/2005/8/layout/vList2"/>
    <dgm:cxn modelId="{752F3871-6875-334F-9389-629C9CC92F12}" type="presParOf" srcId="{C284C85D-6944-3C41-92D2-BD8A3BDF32D6}" destId="{9A31BADF-E391-B841-A9C6-BE54C5874CF8}"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6785F-22AD-7742-A1DD-27824A4EB8AF}">
      <dsp:nvSpPr>
        <dsp:cNvPr id="0" name=""/>
        <dsp:cNvSpPr/>
      </dsp:nvSpPr>
      <dsp:spPr>
        <a:xfrm>
          <a:off x="2229146" y="870470"/>
          <a:ext cx="482277" cy="91440"/>
        </a:xfrm>
        <a:custGeom>
          <a:avLst/>
          <a:gdLst/>
          <a:ahLst/>
          <a:cxnLst/>
          <a:rect l="0" t="0" r="0" b="0"/>
          <a:pathLst>
            <a:path>
              <a:moveTo>
                <a:pt x="0" y="45720"/>
              </a:moveTo>
              <a:lnTo>
                <a:pt x="482277"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57463" y="913626"/>
        <a:ext cx="25643" cy="5128"/>
      </dsp:txXfrm>
    </dsp:sp>
    <dsp:sp modelId="{10ED7F95-84E7-E04A-BD22-66A2E48D649B}">
      <dsp:nvSpPr>
        <dsp:cNvPr id="0" name=""/>
        <dsp:cNvSpPr/>
      </dsp:nvSpPr>
      <dsp:spPr>
        <a:xfrm>
          <a:off x="1044" y="247219"/>
          <a:ext cx="2229902" cy="133794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 Vintage Style</a:t>
          </a:r>
          <a:endParaRPr lang="en-US" sz="2000" kern="1200"/>
        </a:p>
      </dsp:txBody>
      <dsp:txXfrm>
        <a:off x="1044" y="247219"/>
        <a:ext cx="2229902" cy="1337941"/>
      </dsp:txXfrm>
    </dsp:sp>
    <dsp:sp modelId="{32144B6F-FBC9-4858-B02D-7DF4C38AA7D8}">
      <dsp:nvSpPr>
        <dsp:cNvPr id="0" name=""/>
        <dsp:cNvSpPr/>
      </dsp:nvSpPr>
      <dsp:spPr>
        <a:xfrm>
          <a:off x="1115995" y="1583361"/>
          <a:ext cx="2742779" cy="482277"/>
        </a:xfrm>
        <a:custGeom>
          <a:avLst/>
          <a:gdLst/>
          <a:ahLst/>
          <a:cxnLst/>
          <a:rect l="0" t="0" r="0" b="0"/>
          <a:pathLst>
            <a:path>
              <a:moveTo>
                <a:pt x="2742779" y="0"/>
              </a:moveTo>
              <a:lnTo>
                <a:pt x="2742779" y="258238"/>
              </a:lnTo>
              <a:lnTo>
                <a:pt x="0" y="258238"/>
              </a:lnTo>
              <a:lnTo>
                <a:pt x="0" y="482277"/>
              </a:lnTo>
            </a:path>
          </a:pathLst>
        </a:custGeom>
        <a:noFill/>
        <a:ln w="6350" cap="flat" cmpd="sng" algn="ctr">
          <a:solidFill>
            <a:schemeClr val="accent5">
              <a:hueOff val="-1689636"/>
              <a:satOff val="-4355"/>
              <a:lumOff val="-294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17627" y="1821935"/>
        <a:ext cx="139515" cy="5128"/>
      </dsp:txXfrm>
    </dsp:sp>
    <dsp:sp modelId="{10410F1F-A37D-40A6-A791-C962A9513E15}">
      <dsp:nvSpPr>
        <dsp:cNvPr id="0" name=""/>
        <dsp:cNvSpPr/>
      </dsp:nvSpPr>
      <dsp:spPr>
        <a:xfrm>
          <a:off x="2743824" y="247219"/>
          <a:ext cx="2229902" cy="1337941"/>
        </a:xfrm>
        <a:prstGeom prst="rect">
          <a:avLst/>
        </a:prstGeom>
        <a:solidFill>
          <a:schemeClr val="accent5">
            <a:hueOff val="-1351709"/>
            <a:satOff val="-3484"/>
            <a:lumOff val="-235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 Gender Neutral</a:t>
          </a:r>
        </a:p>
      </dsp:txBody>
      <dsp:txXfrm>
        <a:off x="2743824" y="247219"/>
        <a:ext cx="2229902" cy="1337941"/>
      </dsp:txXfrm>
    </dsp:sp>
    <dsp:sp modelId="{4D5923BE-0A27-493E-8928-3429BFE40366}">
      <dsp:nvSpPr>
        <dsp:cNvPr id="0" name=""/>
        <dsp:cNvSpPr/>
      </dsp:nvSpPr>
      <dsp:spPr>
        <a:xfrm>
          <a:off x="2229146" y="2721289"/>
          <a:ext cx="482277" cy="91440"/>
        </a:xfrm>
        <a:custGeom>
          <a:avLst/>
          <a:gdLst/>
          <a:ahLst/>
          <a:cxnLst/>
          <a:rect l="0" t="0" r="0" b="0"/>
          <a:pathLst>
            <a:path>
              <a:moveTo>
                <a:pt x="0" y="45720"/>
              </a:moveTo>
              <a:lnTo>
                <a:pt x="482277" y="45720"/>
              </a:lnTo>
            </a:path>
          </a:pathLst>
        </a:custGeom>
        <a:noFill/>
        <a:ln w="6350" cap="flat" cmpd="sng" algn="ctr">
          <a:solidFill>
            <a:schemeClr val="accent5">
              <a:hueOff val="-3379271"/>
              <a:satOff val="-8710"/>
              <a:lumOff val="-588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57463" y="2764445"/>
        <a:ext cx="25643" cy="5128"/>
      </dsp:txXfrm>
    </dsp:sp>
    <dsp:sp modelId="{98C40259-E87A-46A8-A3A5-496CF8BED2AE}">
      <dsp:nvSpPr>
        <dsp:cNvPr id="0" name=""/>
        <dsp:cNvSpPr/>
      </dsp:nvSpPr>
      <dsp:spPr>
        <a:xfrm>
          <a:off x="1044" y="2098038"/>
          <a:ext cx="2229902" cy="1337941"/>
        </a:xfrm>
        <a:prstGeom prst="rect">
          <a:avLst/>
        </a:prstGeom>
        <a:solidFill>
          <a:schemeClr val="accent5">
            <a:hueOff val="-2703417"/>
            <a:satOff val="-6968"/>
            <a:lumOff val="-470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Light" panose="020F0302020204030204"/>
            </a:rPr>
            <a:t>Advocacy </a:t>
          </a:r>
          <a:endParaRPr lang="en-US" sz="2000" kern="1200"/>
        </a:p>
      </dsp:txBody>
      <dsp:txXfrm>
        <a:off x="1044" y="2098038"/>
        <a:ext cx="2229902" cy="1337941"/>
      </dsp:txXfrm>
    </dsp:sp>
    <dsp:sp modelId="{73A7C4D2-EC49-4ADB-A508-37BD8415EB0D}">
      <dsp:nvSpPr>
        <dsp:cNvPr id="0" name=""/>
        <dsp:cNvSpPr/>
      </dsp:nvSpPr>
      <dsp:spPr>
        <a:xfrm>
          <a:off x="1115995" y="3434180"/>
          <a:ext cx="2742779" cy="482277"/>
        </a:xfrm>
        <a:custGeom>
          <a:avLst/>
          <a:gdLst/>
          <a:ahLst/>
          <a:cxnLst/>
          <a:rect l="0" t="0" r="0" b="0"/>
          <a:pathLst>
            <a:path>
              <a:moveTo>
                <a:pt x="2742779" y="0"/>
              </a:moveTo>
              <a:lnTo>
                <a:pt x="2742779" y="258238"/>
              </a:lnTo>
              <a:lnTo>
                <a:pt x="0" y="258238"/>
              </a:lnTo>
              <a:lnTo>
                <a:pt x="0" y="482277"/>
              </a:lnTo>
            </a:path>
          </a:pathLst>
        </a:custGeom>
        <a:noFill/>
        <a:ln w="6350" cap="flat" cmpd="sng" algn="ctr">
          <a:solidFill>
            <a:schemeClr val="accent5">
              <a:hueOff val="-5068907"/>
              <a:satOff val="-13064"/>
              <a:lumOff val="-882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17627" y="3672754"/>
        <a:ext cx="139515" cy="5128"/>
      </dsp:txXfrm>
    </dsp:sp>
    <dsp:sp modelId="{37CC6AF5-3956-43AC-BE1E-E291CF170898}">
      <dsp:nvSpPr>
        <dsp:cNvPr id="0" name=""/>
        <dsp:cNvSpPr/>
      </dsp:nvSpPr>
      <dsp:spPr>
        <a:xfrm>
          <a:off x="2743824" y="2098038"/>
          <a:ext cx="2229902" cy="1337941"/>
        </a:xfrm>
        <a:prstGeom prst="rect">
          <a:avLst/>
        </a:prstGeom>
        <a:solidFill>
          <a:schemeClr val="accent5">
            <a:hueOff val="-4055126"/>
            <a:satOff val="-10451"/>
            <a:lumOff val="-705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Light" panose="020F0302020204030204"/>
            </a:rPr>
            <a:t>Inclusivity (LGBTQ)</a:t>
          </a:r>
          <a:endParaRPr lang="en-US" sz="2000" kern="1200"/>
        </a:p>
      </dsp:txBody>
      <dsp:txXfrm>
        <a:off x="2743824" y="2098038"/>
        <a:ext cx="2229902" cy="1337941"/>
      </dsp:txXfrm>
    </dsp:sp>
    <dsp:sp modelId="{AE5359D1-5308-2D4A-A745-8D501B2A6362}">
      <dsp:nvSpPr>
        <dsp:cNvPr id="0" name=""/>
        <dsp:cNvSpPr/>
      </dsp:nvSpPr>
      <dsp:spPr>
        <a:xfrm>
          <a:off x="2229146" y="4572108"/>
          <a:ext cx="482277" cy="91440"/>
        </a:xfrm>
        <a:custGeom>
          <a:avLst/>
          <a:gdLst/>
          <a:ahLst/>
          <a:cxnLst/>
          <a:rect l="0" t="0" r="0" b="0"/>
          <a:pathLst>
            <a:path>
              <a:moveTo>
                <a:pt x="0" y="45720"/>
              </a:moveTo>
              <a:lnTo>
                <a:pt x="482277" y="45720"/>
              </a:lnTo>
            </a:path>
          </a:pathLst>
        </a:custGeom>
        <a:noFill/>
        <a:ln w="6350" cap="flat" cmpd="sng" algn="ctr">
          <a:solidFill>
            <a:schemeClr val="accent5">
              <a:hueOff val="-6758543"/>
              <a:satOff val="-17419"/>
              <a:lumOff val="-117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57463" y="4615263"/>
        <a:ext cx="25643" cy="5128"/>
      </dsp:txXfrm>
    </dsp:sp>
    <dsp:sp modelId="{10755235-B1AA-5249-B8A3-A3C242B938BB}">
      <dsp:nvSpPr>
        <dsp:cNvPr id="0" name=""/>
        <dsp:cNvSpPr/>
      </dsp:nvSpPr>
      <dsp:spPr>
        <a:xfrm>
          <a:off x="1044" y="3948857"/>
          <a:ext cx="2229902" cy="1337941"/>
        </a:xfrm>
        <a:prstGeom prst="rect">
          <a:avLst/>
        </a:prstGeom>
        <a:solidFill>
          <a:schemeClr val="accent5">
            <a:hueOff val="-5406834"/>
            <a:satOff val="-13935"/>
            <a:lumOff val="-941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Inclusivity (SIZING)</a:t>
          </a:r>
          <a:endParaRPr lang="en-US" sz="2000" kern="1200"/>
        </a:p>
      </dsp:txBody>
      <dsp:txXfrm>
        <a:off x="1044" y="3948857"/>
        <a:ext cx="2229902" cy="1337941"/>
      </dsp:txXfrm>
    </dsp:sp>
    <dsp:sp modelId="{68AE099E-315B-4931-8DB4-5BF6A0846365}">
      <dsp:nvSpPr>
        <dsp:cNvPr id="0" name=""/>
        <dsp:cNvSpPr/>
      </dsp:nvSpPr>
      <dsp:spPr>
        <a:xfrm>
          <a:off x="2743824" y="3948857"/>
          <a:ext cx="2229902" cy="1337941"/>
        </a:xfrm>
        <a:prstGeom prst="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 Sustainability </a:t>
          </a:r>
        </a:p>
      </dsp:txBody>
      <dsp:txXfrm>
        <a:off x="2743824" y="3948857"/>
        <a:ext cx="2229902" cy="13379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8D924D-1D9D-4433-A217-EB039CB5668F}">
      <dsp:nvSpPr>
        <dsp:cNvPr id="0" name=""/>
        <dsp:cNvSpPr/>
      </dsp:nvSpPr>
      <dsp:spPr>
        <a:xfrm>
          <a:off x="969648" y="350030"/>
          <a:ext cx="2677757" cy="9509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latin typeface="Calibri Light" panose="020F0302020204030204"/>
            </a:rPr>
            <a:t>Snapchat</a:t>
          </a:r>
          <a:endParaRPr lang="en-US" sz="1400" kern="1200" dirty="0"/>
        </a:p>
      </dsp:txBody>
      <dsp:txXfrm>
        <a:off x="1398089" y="350030"/>
        <a:ext cx="2249316" cy="950971"/>
      </dsp:txXfrm>
    </dsp:sp>
    <dsp:sp modelId="{58B6BDE1-E518-4819-AC8D-49AB9C10DA95}">
      <dsp:nvSpPr>
        <dsp:cNvPr id="0" name=""/>
        <dsp:cNvSpPr/>
      </dsp:nvSpPr>
      <dsp:spPr>
        <a:xfrm>
          <a:off x="969648" y="1301002"/>
          <a:ext cx="2677757" cy="105862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rtl="0">
            <a:lnSpc>
              <a:spcPct val="90000"/>
            </a:lnSpc>
            <a:spcBef>
              <a:spcPct val="0"/>
            </a:spcBef>
            <a:spcAft>
              <a:spcPct val="35000"/>
            </a:spcAft>
            <a:buNone/>
          </a:pPr>
          <a:r>
            <a:rPr lang="en-US" sz="1400" kern="1200" dirty="0">
              <a:latin typeface="Calibri Light" panose="020F0302020204030204"/>
            </a:rPr>
            <a:t>Tumblr</a:t>
          </a:r>
        </a:p>
      </dsp:txBody>
      <dsp:txXfrm>
        <a:off x="1398089" y="1301002"/>
        <a:ext cx="2249316" cy="1058624"/>
      </dsp:txXfrm>
    </dsp:sp>
    <dsp:sp modelId="{0696A2D6-76AB-4CDC-A78F-DFC89E29EA3D}">
      <dsp:nvSpPr>
        <dsp:cNvPr id="0" name=""/>
        <dsp:cNvSpPr/>
      </dsp:nvSpPr>
      <dsp:spPr>
        <a:xfrm>
          <a:off x="969648" y="2359626"/>
          <a:ext cx="2677757" cy="105862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latin typeface="Calibri Light" panose="020F0302020204030204"/>
            </a:rPr>
            <a:t>Pinterest</a:t>
          </a:r>
          <a:endParaRPr lang="en-US" sz="1400" kern="1200" dirty="0"/>
        </a:p>
      </dsp:txBody>
      <dsp:txXfrm>
        <a:off x="1398089" y="2359626"/>
        <a:ext cx="2249316" cy="1058624"/>
      </dsp:txXfrm>
    </dsp:sp>
    <dsp:sp modelId="{19713B02-D4FE-4880-BA8B-B86A891AA031}">
      <dsp:nvSpPr>
        <dsp:cNvPr id="0" name=""/>
        <dsp:cNvSpPr/>
      </dsp:nvSpPr>
      <dsp:spPr>
        <a:xfrm>
          <a:off x="969648" y="3418250"/>
          <a:ext cx="2677757" cy="105862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latin typeface="Calibri Light" panose="020F0302020204030204"/>
            </a:rPr>
            <a:t>YouTube</a:t>
          </a:r>
          <a:endParaRPr lang="en-US" sz="1600" kern="1200" dirty="0">
            <a:latin typeface="Calibri Light" panose="020F0302020204030204"/>
          </a:endParaRPr>
        </a:p>
      </dsp:txBody>
      <dsp:txXfrm>
        <a:off x="1398089" y="3418250"/>
        <a:ext cx="2249316" cy="1058624"/>
      </dsp:txXfrm>
    </dsp:sp>
    <dsp:sp modelId="{D13AE59D-F2A5-4F05-9E65-EB3E926CE449}">
      <dsp:nvSpPr>
        <dsp:cNvPr id="0" name=""/>
        <dsp:cNvSpPr/>
      </dsp:nvSpPr>
      <dsp:spPr>
        <a:xfrm>
          <a:off x="147145" y="1730"/>
          <a:ext cx="1215062" cy="12150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Light" panose="020F0302020204030204"/>
            </a:rPr>
            <a:t>Excluding</a:t>
          </a:r>
          <a:endParaRPr lang="en-US" sz="1600" kern="1200" dirty="0"/>
        </a:p>
      </dsp:txBody>
      <dsp:txXfrm>
        <a:off x="325087" y="179673"/>
        <a:ext cx="859178" cy="859186"/>
      </dsp:txXfrm>
    </dsp:sp>
    <dsp:sp modelId="{57330FB8-BE10-4B74-B6B4-F39F5086B1D2}">
      <dsp:nvSpPr>
        <dsp:cNvPr id="0" name=""/>
        <dsp:cNvSpPr/>
      </dsp:nvSpPr>
      <dsp:spPr>
        <a:xfrm>
          <a:off x="4890199" y="332984"/>
          <a:ext cx="2805943" cy="9491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t" anchorCtr="0">
          <a:noAutofit/>
        </a:bodyPr>
        <a:lstStyle/>
        <a:p>
          <a:pPr marL="0" lvl="0" indent="0" algn="l" defTabSz="622300" rtl="0">
            <a:lnSpc>
              <a:spcPct val="90000"/>
            </a:lnSpc>
            <a:spcBef>
              <a:spcPct val="0"/>
            </a:spcBef>
            <a:spcAft>
              <a:spcPct val="35000"/>
            </a:spcAft>
            <a:buNone/>
          </a:pPr>
          <a:r>
            <a:rPr lang="en-US" sz="1400" kern="1200" dirty="0">
              <a:latin typeface="Calibri Light" panose="020F0302020204030204"/>
            </a:rPr>
            <a:t>Facebook/Facebook Groups</a:t>
          </a:r>
          <a:endParaRPr lang="en-US" sz="1400" kern="1200" dirty="0"/>
        </a:p>
        <a:p>
          <a:pPr marL="114300" lvl="1" indent="-114300" algn="l" defTabSz="533400" rtl="0">
            <a:lnSpc>
              <a:spcPct val="90000"/>
            </a:lnSpc>
            <a:spcBef>
              <a:spcPct val="0"/>
            </a:spcBef>
            <a:spcAft>
              <a:spcPct val="15000"/>
            </a:spcAft>
            <a:buChar char="•"/>
          </a:pPr>
          <a:r>
            <a:rPr lang="en-US" sz="1200" kern="1200" dirty="0">
              <a:solidFill>
                <a:schemeClr val="bg1"/>
              </a:solidFill>
              <a:latin typeface="+mn-lt"/>
            </a:rPr>
            <a:t>Target Audience: 25-40 – The social justice, eco-friendly advocate </a:t>
          </a:r>
          <a:endParaRPr lang="en-US" sz="1200" kern="1200" dirty="0">
            <a:latin typeface="+mn-lt"/>
          </a:endParaRPr>
        </a:p>
      </dsp:txBody>
      <dsp:txXfrm>
        <a:off x="5339150" y="332984"/>
        <a:ext cx="2356992" cy="949149"/>
      </dsp:txXfrm>
    </dsp:sp>
    <dsp:sp modelId="{B51706B1-9FDA-45CE-AD01-ED9F02ACE949}">
      <dsp:nvSpPr>
        <dsp:cNvPr id="0" name=""/>
        <dsp:cNvSpPr/>
      </dsp:nvSpPr>
      <dsp:spPr>
        <a:xfrm>
          <a:off x="4890199" y="1282133"/>
          <a:ext cx="2805943" cy="9491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t" anchorCtr="0">
          <a:noAutofit/>
        </a:bodyPr>
        <a:lstStyle/>
        <a:p>
          <a:pPr marL="0" lvl="0" indent="0" algn="l" defTabSz="622300">
            <a:lnSpc>
              <a:spcPct val="90000"/>
            </a:lnSpc>
            <a:spcBef>
              <a:spcPct val="0"/>
            </a:spcBef>
            <a:spcAft>
              <a:spcPct val="35000"/>
            </a:spcAft>
            <a:buNone/>
          </a:pPr>
          <a:r>
            <a:rPr lang="en-US" sz="1400" kern="1200" dirty="0">
              <a:latin typeface="Calibri Light" panose="020F0302020204030204"/>
            </a:rPr>
            <a:t>Email</a:t>
          </a:r>
          <a:endParaRPr lang="en-US" sz="1400" kern="1200" dirty="0"/>
        </a:p>
        <a:p>
          <a:pPr marL="114300" lvl="1" indent="-114300" algn="l" defTabSz="533400" rtl="0">
            <a:lnSpc>
              <a:spcPct val="90000"/>
            </a:lnSpc>
            <a:spcBef>
              <a:spcPct val="0"/>
            </a:spcBef>
            <a:spcAft>
              <a:spcPct val="15000"/>
            </a:spcAft>
            <a:buChar char="•"/>
          </a:pPr>
          <a:r>
            <a:rPr lang="en-US" sz="1200" kern="1200" dirty="0">
              <a:solidFill>
                <a:schemeClr val="bg1"/>
              </a:solidFill>
            </a:rPr>
            <a:t>Target Audience: 20-45 – The company's current events junkie </a:t>
          </a:r>
          <a:endParaRPr lang="en-US" sz="1200" kern="1200" dirty="0"/>
        </a:p>
      </dsp:txBody>
      <dsp:txXfrm>
        <a:off x="5339150" y="1282133"/>
        <a:ext cx="2356992" cy="949149"/>
      </dsp:txXfrm>
    </dsp:sp>
    <dsp:sp modelId="{BAEEC602-198B-494A-8678-CCB63ED030C7}">
      <dsp:nvSpPr>
        <dsp:cNvPr id="0" name=""/>
        <dsp:cNvSpPr/>
      </dsp:nvSpPr>
      <dsp:spPr>
        <a:xfrm>
          <a:off x="4890199" y="2231282"/>
          <a:ext cx="2805943" cy="9491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t" anchorCtr="0">
          <a:noAutofit/>
        </a:bodyPr>
        <a:lstStyle/>
        <a:p>
          <a:pPr marL="0" lvl="0" indent="0" algn="l" defTabSz="622300">
            <a:lnSpc>
              <a:spcPct val="90000"/>
            </a:lnSpc>
            <a:spcBef>
              <a:spcPct val="0"/>
            </a:spcBef>
            <a:spcAft>
              <a:spcPct val="35000"/>
            </a:spcAft>
            <a:buNone/>
          </a:pPr>
          <a:r>
            <a:rPr lang="en-US" sz="1400" kern="1200" dirty="0">
              <a:latin typeface="Calibri Light" panose="020F0302020204030204"/>
            </a:rPr>
            <a:t>Instagram</a:t>
          </a:r>
          <a:endParaRPr lang="en-US" sz="1200" kern="1200" dirty="0">
            <a:latin typeface="Calibri Light" panose="020F0302020204030204"/>
          </a:endParaRPr>
        </a:p>
        <a:p>
          <a:pPr marL="114300" lvl="1" indent="-114300" algn="l" defTabSz="533400" rtl="0">
            <a:lnSpc>
              <a:spcPct val="90000"/>
            </a:lnSpc>
            <a:spcBef>
              <a:spcPct val="0"/>
            </a:spcBef>
            <a:spcAft>
              <a:spcPct val="15000"/>
            </a:spcAft>
            <a:buChar char="•"/>
          </a:pPr>
          <a:r>
            <a:rPr lang="en-US" sz="1200" kern="1200" dirty="0">
              <a:solidFill>
                <a:schemeClr val="bg1"/>
              </a:solidFill>
            </a:rPr>
            <a:t>Target Audience: 20-35 – The inclusive activist</a:t>
          </a:r>
          <a:endParaRPr lang="en-US" sz="1200" kern="1200" dirty="0"/>
        </a:p>
      </dsp:txBody>
      <dsp:txXfrm>
        <a:off x="5339150" y="2231282"/>
        <a:ext cx="2356992" cy="949149"/>
      </dsp:txXfrm>
    </dsp:sp>
    <dsp:sp modelId="{CC120AF7-6651-43F9-A7B4-DAB5FF93C0B0}">
      <dsp:nvSpPr>
        <dsp:cNvPr id="0" name=""/>
        <dsp:cNvSpPr/>
      </dsp:nvSpPr>
      <dsp:spPr>
        <a:xfrm>
          <a:off x="4890199" y="3180431"/>
          <a:ext cx="2805943" cy="9491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t" anchorCtr="0">
          <a:noAutofit/>
        </a:bodyPr>
        <a:lstStyle/>
        <a:p>
          <a:pPr marL="0" lvl="0" indent="0" algn="l" defTabSz="622300">
            <a:lnSpc>
              <a:spcPct val="90000"/>
            </a:lnSpc>
            <a:spcBef>
              <a:spcPct val="0"/>
            </a:spcBef>
            <a:spcAft>
              <a:spcPct val="35000"/>
            </a:spcAft>
            <a:buNone/>
          </a:pPr>
          <a:r>
            <a:rPr lang="en-US" sz="1400" kern="1200" dirty="0">
              <a:latin typeface="Calibri Light" panose="020F0302020204030204"/>
            </a:rPr>
            <a:t>Twitter</a:t>
          </a:r>
          <a:endParaRPr lang="en-US" sz="1200" kern="1200" dirty="0">
            <a:latin typeface="Calibri Light" panose="020F0302020204030204"/>
          </a:endParaRPr>
        </a:p>
        <a:p>
          <a:pPr marL="114300" lvl="1" indent="-114300" algn="l" defTabSz="533400" rtl="0">
            <a:lnSpc>
              <a:spcPct val="90000"/>
            </a:lnSpc>
            <a:spcBef>
              <a:spcPct val="0"/>
            </a:spcBef>
            <a:spcAft>
              <a:spcPct val="15000"/>
            </a:spcAft>
            <a:buChar char="•"/>
          </a:pPr>
          <a:r>
            <a:rPr lang="en-US" sz="1200" kern="1200" dirty="0">
              <a:solidFill>
                <a:schemeClr val="bg1"/>
              </a:solidFill>
            </a:rPr>
            <a:t>Target Audience: 30-45 – The current events in the world detective </a:t>
          </a:r>
          <a:endParaRPr lang="en-US" sz="1200" kern="1200" dirty="0"/>
        </a:p>
      </dsp:txBody>
      <dsp:txXfrm>
        <a:off x="5339150" y="3180431"/>
        <a:ext cx="2356992" cy="949149"/>
      </dsp:txXfrm>
    </dsp:sp>
    <dsp:sp modelId="{277ADE9B-C815-4D45-B64E-0F56B13E43B2}">
      <dsp:nvSpPr>
        <dsp:cNvPr id="0" name=""/>
        <dsp:cNvSpPr/>
      </dsp:nvSpPr>
      <dsp:spPr>
        <a:xfrm>
          <a:off x="4890199" y="4129580"/>
          <a:ext cx="2805943" cy="9491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t" anchorCtr="0">
          <a:noAutofit/>
        </a:bodyPr>
        <a:lstStyle/>
        <a:p>
          <a:pPr marL="0" lvl="0" indent="0" algn="l" defTabSz="622300">
            <a:lnSpc>
              <a:spcPct val="90000"/>
            </a:lnSpc>
            <a:spcBef>
              <a:spcPct val="0"/>
            </a:spcBef>
            <a:spcAft>
              <a:spcPct val="35000"/>
            </a:spcAft>
            <a:buNone/>
          </a:pPr>
          <a:r>
            <a:rPr lang="en-US" sz="1400" kern="1200" dirty="0" err="1">
              <a:latin typeface="Calibri Light" panose="020F0302020204030204"/>
            </a:rPr>
            <a:t>TikTok</a:t>
          </a:r>
          <a:endParaRPr lang="en-US" sz="1600" kern="1200" dirty="0">
            <a:latin typeface="Calibri Light" panose="020F0302020204030204"/>
          </a:endParaRPr>
        </a:p>
        <a:p>
          <a:pPr marL="114300" lvl="1" indent="-114300" algn="l" defTabSz="533400" rtl="0">
            <a:lnSpc>
              <a:spcPct val="90000"/>
            </a:lnSpc>
            <a:spcBef>
              <a:spcPct val="0"/>
            </a:spcBef>
            <a:spcAft>
              <a:spcPct val="15000"/>
            </a:spcAft>
            <a:buChar char="•"/>
          </a:pPr>
          <a:r>
            <a:rPr lang="en-US" sz="1200" kern="1200" dirty="0">
              <a:solidFill>
                <a:schemeClr val="bg1"/>
              </a:solidFill>
            </a:rPr>
            <a:t>Target Audience: 18-35 – The goofy one</a:t>
          </a:r>
          <a:endParaRPr lang="en-US" sz="1200" kern="1200" dirty="0"/>
        </a:p>
      </dsp:txBody>
      <dsp:txXfrm>
        <a:off x="5339150" y="4129580"/>
        <a:ext cx="2356992" cy="949149"/>
      </dsp:txXfrm>
    </dsp:sp>
    <dsp:sp modelId="{DF708CAA-4356-452F-8D3A-7A32CEF450AB}">
      <dsp:nvSpPr>
        <dsp:cNvPr id="0" name=""/>
        <dsp:cNvSpPr/>
      </dsp:nvSpPr>
      <dsp:spPr>
        <a:xfrm>
          <a:off x="4077797" y="10135"/>
          <a:ext cx="1216400" cy="12164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Light" panose="020F0302020204030204"/>
            </a:rPr>
            <a:t>Using</a:t>
          </a:r>
          <a:endParaRPr lang="en-US" sz="2100" kern="1200" dirty="0"/>
        </a:p>
      </dsp:txBody>
      <dsp:txXfrm>
        <a:off x="4255935" y="188273"/>
        <a:ext cx="860124" cy="8601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2A10A4-926E-CC41-8A06-73720A628011}">
      <dsp:nvSpPr>
        <dsp:cNvPr id="0" name=""/>
        <dsp:cNvSpPr/>
      </dsp:nvSpPr>
      <dsp:spPr>
        <a:xfrm>
          <a:off x="0" y="301598"/>
          <a:ext cx="7236606" cy="2603475"/>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1641" tIns="604012" rIns="561641" bIns="199136" numCol="1" spcCol="1270" anchor="t" anchorCtr="0">
          <a:noAutofit/>
        </a:bodyPr>
        <a:lstStyle/>
        <a:p>
          <a:pPr marL="285750" lvl="1" indent="-285750" algn="l" defTabSz="1244600" rtl="0">
            <a:lnSpc>
              <a:spcPct val="90000"/>
            </a:lnSpc>
            <a:spcBef>
              <a:spcPct val="0"/>
            </a:spcBef>
            <a:spcAft>
              <a:spcPct val="15000"/>
            </a:spcAft>
            <a:buChar char="•"/>
          </a:pPr>
          <a:r>
            <a:rPr lang="en-US" sz="2800" kern="1200">
              <a:latin typeface="Calibri Light" panose="020F0302020204030204"/>
            </a:rPr>
            <a:t>1920's Swimsuit</a:t>
          </a:r>
          <a:endParaRPr lang="en-US" sz="2800" kern="1200"/>
        </a:p>
        <a:p>
          <a:pPr marL="285750" lvl="1" indent="-285750" algn="l" defTabSz="1244600">
            <a:lnSpc>
              <a:spcPct val="90000"/>
            </a:lnSpc>
            <a:spcBef>
              <a:spcPct val="0"/>
            </a:spcBef>
            <a:spcAft>
              <a:spcPct val="15000"/>
            </a:spcAft>
            <a:buChar char="•"/>
          </a:pPr>
          <a:r>
            <a:rPr lang="en-US" sz="2800" kern="1200">
              <a:latin typeface="Calibri Light" panose="020F0302020204030204"/>
            </a:rPr>
            <a:t>Sustainable Swimwear</a:t>
          </a:r>
          <a:endParaRPr lang="en-US" sz="2800" kern="1200"/>
        </a:p>
        <a:p>
          <a:pPr marL="285750" lvl="1" indent="-285750" algn="l" defTabSz="1244600" rtl="0">
            <a:lnSpc>
              <a:spcPct val="90000"/>
            </a:lnSpc>
            <a:spcBef>
              <a:spcPct val="0"/>
            </a:spcBef>
            <a:spcAft>
              <a:spcPct val="15000"/>
            </a:spcAft>
            <a:buChar char="•"/>
          </a:pPr>
          <a:r>
            <a:rPr lang="en-US" sz="2800" u="none" kern="1200">
              <a:latin typeface="Calibri Light" panose="020F0302020204030204"/>
            </a:rPr>
            <a:t>Androgynous Swimsuit</a:t>
          </a:r>
        </a:p>
        <a:p>
          <a:pPr marL="285750" lvl="1" indent="-285750" algn="l" defTabSz="1244600">
            <a:lnSpc>
              <a:spcPct val="90000"/>
            </a:lnSpc>
            <a:spcBef>
              <a:spcPct val="0"/>
            </a:spcBef>
            <a:spcAft>
              <a:spcPct val="15000"/>
            </a:spcAft>
            <a:buChar char="•"/>
          </a:pPr>
          <a:r>
            <a:rPr lang="en-US" sz="2800" kern="1200">
              <a:latin typeface="Calibri Light" panose="020F0302020204030204"/>
            </a:rPr>
            <a:t>Gender Neutral Swim</a:t>
          </a:r>
        </a:p>
      </dsp:txBody>
      <dsp:txXfrm>
        <a:off x="0" y="301598"/>
        <a:ext cx="7236606" cy="2603475"/>
      </dsp:txXfrm>
    </dsp:sp>
    <dsp:sp modelId="{01D68122-92E7-E849-B05E-F87EE6B65F8C}">
      <dsp:nvSpPr>
        <dsp:cNvPr id="0" name=""/>
        <dsp:cNvSpPr/>
      </dsp:nvSpPr>
      <dsp:spPr>
        <a:xfrm>
          <a:off x="361830" y="4693"/>
          <a:ext cx="4289671" cy="72494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1469" tIns="0" rIns="191469" bIns="0" numCol="1" spcCol="1270" anchor="ctr" anchorCtr="0">
          <a:noAutofit/>
        </a:bodyPr>
        <a:lstStyle/>
        <a:p>
          <a:pPr marL="0" lvl="0" indent="0" algn="l" defTabSz="1600200">
            <a:lnSpc>
              <a:spcPct val="90000"/>
            </a:lnSpc>
            <a:spcBef>
              <a:spcPct val="0"/>
            </a:spcBef>
            <a:spcAft>
              <a:spcPct val="35000"/>
            </a:spcAft>
            <a:buNone/>
          </a:pPr>
          <a:r>
            <a:rPr lang="en-US" sz="3600" kern="1200"/>
            <a:t>Keywords</a:t>
          </a:r>
        </a:p>
      </dsp:txBody>
      <dsp:txXfrm>
        <a:off x="397219" y="40082"/>
        <a:ext cx="4218893" cy="654167"/>
      </dsp:txXfrm>
    </dsp:sp>
    <dsp:sp modelId="{8FFC7185-9F4A-C041-88C9-2C328271828D}">
      <dsp:nvSpPr>
        <dsp:cNvPr id="0" name=""/>
        <dsp:cNvSpPr/>
      </dsp:nvSpPr>
      <dsp:spPr>
        <a:xfrm>
          <a:off x="0" y="3358579"/>
          <a:ext cx="7236606" cy="31059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1641" tIns="604012" rIns="561641" bIns="199136" numCol="1" spcCol="1270" anchor="t" anchorCtr="0">
          <a:noAutofit/>
        </a:bodyPr>
        <a:lstStyle/>
        <a:p>
          <a:pPr marL="285750" lvl="1" indent="-285750" algn="l" defTabSz="1244600" rtl="0">
            <a:lnSpc>
              <a:spcPct val="90000"/>
            </a:lnSpc>
            <a:spcBef>
              <a:spcPct val="0"/>
            </a:spcBef>
            <a:spcAft>
              <a:spcPct val="15000"/>
            </a:spcAft>
            <a:buChar char="•"/>
          </a:pPr>
          <a:r>
            <a:rPr lang="en-US" sz="2800" kern="1200">
              <a:latin typeface="+mj-lt"/>
            </a:rPr>
            <a:t>Gender Neutral Swimwear</a:t>
          </a:r>
        </a:p>
        <a:p>
          <a:pPr marL="285750" lvl="1" indent="-285750" algn="l" defTabSz="1244600" rtl="0">
            <a:lnSpc>
              <a:spcPct val="90000"/>
            </a:lnSpc>
            <a:spcBef>
              <a:spcPct val="0"/>
            </a:spcBef>
            <a:spcAft>
              <a:spcPct val="15000"/>
            </a:spcAft>
            <a:buChar char="•"/>
          </a:pPr>
          <a:r>
            <a:rPr lang="en-US" sz="2800" kern="1200">
              <a:latin typeface="+mj-lt"/>
            </a:rPr>
            <a:t>1920's Swimsuit</a:t>
          </a:r>
        </a:p>
        <a:p>
          <a:pPr marL="285750" lvl="1" indent="-285750" algn="l" defTabSz="1244600" rtl="0">
            <a:lnSpc>
              <a:spcPct val="90000"/>
            </a:lnSpc>
            <a:spcBef>
              <a:spcPct val="0"/>
            </a:spcBef>
            <a:spcAft>
              <a:spcPct val="15000"/>
            </a:spcAft>
            <a:buChar char="•"/>
          </a:pPr>
          <a:r>
            <a:rPr lang="en-US" sz="2800" kern="1200">
              <a:latin typeface="+mj-lt"/>
            </a:rPr>
            <a:t>Sustainable Swimwear</a:t>
          </a:r>
        </a:p>
        <a:p>
          <a:pPr marL="285750" lvl="1" indent="-285750" algn="l" defTabSz="1244600" rtl="0">
            <a:lnSpc>
              <a:spcPct val="90000"/>
            </a:lnSpc>
            <a:spcBef>
              <a:spcPct val="0"/>
            </a:spcBef>
            <a:spcAft>
              <a:spcPct val="15000"/>
            </a:spcAft>
            <a:buChar char="•"/>
          </a:pPr>
          <a:r>
            <a:rPr lang="en-US" sz="2800" kern="1200">
              <a:latin typeface="+mj-lt"/>
            </a:rPr>
            <a:t>One Piece</a:t>
          </a:r>
        </a:p>
        <a:p>
          <a:pPr marL="285750" lvl="1" indent="-285750" algn="l" defTabSz="1244600">
            <a:lnSpc>
              <a:spcPct val="90000"/>
            </a:lnSpc>
            <a:spcBef>
              <a:spcPct val="0"/>
            </a:spcBef>
            <a:spcAft>
              <a:spcPct val="15000"/>
            </a:spcAft>
            <a:buChar char="•"/>
          </a:pPr>
          <a:r>
            <a:rPr lang="en-US" sz="2800" kern="1200">
              <a:latin typeface="+mj-lt"/>
            </a:rPr>
            <a:t>Body Conscious</a:t>
          </a:r>
        </a:p>
      </dsp:txBody>
      <dsp:txXfrm>
        <a:off x="0" y="3358579"/>
        <a:ext cx="7236606" cy="3105900"/>
      </dsp:txXfrm>
    </dsp:sp>
    <dsp:sp modelId="{75059E10-545A-5049-8089-5FDF684636E9}">
      <dsp:nvSpPr>
        <dsp:cNvPr id="0" name=""/>
        <dsp:cNvSpPr/>
      </dsp:nvSpPr>
      <dsp:spPr>
        <a:xfrm>
          <a:off x="361830" y="3061674"/>
          <a:ext cx="4289671" cy="72494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1469" tIns="0" rIns="191469" bIns="0" numCol="1" spcCol="1270" anchor="ctr" anchorCtr="0">
          <a:noAutofit/>
        </a:bodyPr>
        <a:lstStyle/>
        <a:p>
          <a:pPr marL="0" lvl="0" indent="0" algn="l" defTabSz="1600200">
            <a:lnSpc>
              <a:spcPct val="90000"/>
            </a:lnSpc>
            <a:spcBef>
              <a:spcPct val="0"/>
            </a:spcBef>
            <a:spcAft>
              <a:spcPct val="35000"/>
            </a:spcAft>
            <a:buNone/>
          </a:pPr>
          <a:r>
            <a:rPr lang="en-US" sz="3600" kern="1200"/>
            <a:t>Inbound Links</a:t>
          </a:r>
        </a:p>
      </dsp:txBody>
      <dsp:txXfrm>
        <a:off x="397219" y="3097063"/>
        <a:ext cx="4218893" cy="6541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D0465E-73E8-2B44-8D92-8812E0BC08E4}">
      <dsp:nvSpPr>
        <dsp:cNvPr id="0" name=""/>
        <dsp:cNvSpPr/>
      </dsp:nvSpPr>
      <dsp:spPr>
        <a:xfrm>
          <a:off x="1354" y="0"/>
          <a:ext cx="3521446" cy="541866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ea typeface="+mn-lt"/>
              <a:cs typeface="+mn-lt"/>
            </a:rPr>
            <a:t>Google (Total Budget $4,000 with each term having $1,000)</a:t>
          </a:r>
          <a:br>
            <a:rPr lang="en-US" sz="1900" b="1" kern="1200">
              <a:ea typeface="+mn-lt"/>
              <a:cs typeface="+mn-lt"/>
            </a:rPr>
          </a:br>
          <a:r>
            <a:rPr lang="en-US" sz="1900" b="1" kern="1200">
              <a:ea typeface="+mn-lt"/>
              <a:cs typeface="+mn-lt"/>
            </a:rPr>
            <a:t>Must sell approximately 38 suits to break even</a:t>
          </a:r>
          <a:r>
            <a:rPr lang="en-US" sz="1900" kern="1200">
              <a:ea typeface="+mn-lt"/>
              <a:cs typeface="+mn-lt"/>
            </a:rPr>
            <a:t> </a:t>
          </a:r>
          <a:endParaRPr lang="en-US" sz="1900" kern="1200"/>
        </a:p>
      </dsp:txBody>
      <dsp:txXfrm>
        <a:off x="1354" y="0"/>
        <a:ext cx="3521446" cy="1625600"/>
      </dsp:txXfrm>
    </dsp:sp>
    <dsp:sp modelId="{47561A69-B57E-AB44-988B-52CE3A8D3B4C}">
      <dsp:nvSpPr>
        <dsp:cNvPr id="0" name=""/>
        <dsp:cNvSpPr/>
      </dsp:nvSpPr>
      <dsp:spPr>
        <a:xfrm>
          <a:off x="353499" y="1625732"/>
          <a:ext cx="2817156" cy="78938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u="none" kern="1200">
              <a:ea typeface="+mn-lt"/>
              <a:cs typeface="+mn-lt"/>
            </a:rPr>
            <a:t>Reach varies from 1k - 10k</a:t>
          </a:r>
          <a:br>
            <a:rPr lang="en-US" sz="1300" u="none" kern="1200">
              <a:ea typeface="+mn-lt"/>
              <a:cs typeface="+mn-lt"/>
            </a:rPr>
          </a:br>
          <a:r>
            <a:rPr lang="en-US" sz="1300" u="none" kern="1200">
              <a:ea typeface="+mn-lt"/>
              <a:cs typeface="+mn-lt"/>
            </a:rPr>
            <a:t> 1920s bathing suit CPC = $0.36 - $1.09 </a:t>
          </a:r>
          <a:endParaRPr lang="en-US" sz="1300" u="none" kern="1200"/>
        </a:p>
      </dsp:txBody>
      <dsp:txXfrm>
        <a:off x="376619" y="1648852"/>
        <a:ext cx="2770916" cy="743144"/>
      </dsp:txXfrm>
    </dsp:sp>
    <dsp:sp modelId="{C05C5259-3652-4246-AC81-3EBDA87AD4DC}">
      <dsp:nvSpPr>
        <dsp:cNvPr id="0" name=""/>
        <dsp:cNvSpPr/>
      </dsp:nvSpPr>
      <dsp:spPr>
        <a:xfrm>
          <a:off x="353499" y="2536560"/>
          <a:ext cx="2817156" cy="789384"/>
        </a:xfrm>
        <a:prstGeom prst="roundRect">
          <a:avLst>
            <a:gd name="adj" fmla="val 10000"/>
          </a:avLst>
        </a:prstGeom>
        <a:solidFill>
          <a:schemeClr val="accent5">
            <a:hueOff val="-614413"/>
            <a:satOff val="-1584"/>
            <a:lumOff val="-10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a:ea typeface="+mn-lt"/>
              <a:cs typeface="+mn-lt"/>
            </a:rPr>
            <a:t>Vintage swimwear CPC = $0.42 - $1.30 </a:t>
          </a:r>
          <a:endParaRPr lang="en-US" sz="1300" kern="1200"/>
        </a:p>
      </dsp:txBody>
      <dsp:txXfrm>
        <a:off x="376619" y="2559680"/>
        <a:ext cx="2770916" cy="743144"/>
      </dsp:txXfrm>
    </dsp:sp>
    <dsp:sp modelId="{FA3D4083-37DA-3444-956A-28DAD25EA6F5}">
      <dsp:nvSpPr>
        <dsp:cNvPr id="0" name=""/>
        <dsp:cNvSpPr/>
      </dsp:nvSpPr>
      <dsp:spPr>
        <a:xfrm>
          <a:off x="353499" y="3447388"/>
          <a:ext cx="2817156" cy="789384"/>
        </a:xfrm>
        <a:prstGeom prst="roundRect">
          <a:avLst>
            <a:gd name="adj" fmla="val 10000"/>
          </a:avLst>
        </a:prstGeom>
        <a:solidFill>
          <a:schemeClr val="accent5">
            <a:hueOff val="-1228826"/>
            <a:satOff val="-3167"/>
            <a:lumOff val="-21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a:ea typeface="+mn-lt"/>
              <a:cs typeface="+mn-lt"/>
            </a:rPr>
            <a:t>Bathing suits for all CPC = $0.82 - $1.99 </a:t>
          </a:r>
          <a:endParaRPr lang="en-US" sz="1300" kern="1200"/>
        </a:p>
      </dsp:txBody>
      <dsp:txXfrm>
        <a:off x="376619" y="3470508"/>
        <a:ext cx="2770916" cy="743144"/>
      </dsp:txXfrm>
    </dsp:sp>
    <dsp:sp modelId="{F41D9D64-174C-E24F-BF71-4CA9A9401C86}">
      <dsp:nvSpPr>
        <dsp:cNvPr id="0" name=""/>
        <dsp:cNvSpPr/>
      </dsp:nvSpPr>
      <dsp:spPr>
        <a:xfrm>
          <a:off x="353499" y="4358216"/>
          <a:ext cx="2817156" cy="789384"/>
        </a:xfrm>
        <a:prstGeom prst="roundRect">
          <a:avLst>
            <a:gd name="adj" fmla="val 10000"/>
          </a:avLst>
        </a:prstGeom>
        <a:solidFill>
          <a:schemeClr val="accent5">
            <a:hueOff val="-1843239"/>
            <a:satOff val="-4751"/>
            <a:lumOff val="-32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a:ea typeface="+mn-lt"/>
              <a:cs typeface="+mn-lt"/>
            </a:rPr>
            <a:t>Gender neutral swimwear CPC = $0.47 - $1.53</a:t>
          </a:r>
          <a:br>
            <a:rPr lang="en-US" sz="1300" kern="1200">
              <a:ea typeface="+mn-lt"/>
              <a:cs typeface="+mn-lt"/>
            </a:rPr>
          </a:br>
          <a:r>
            <a:rPr lang="en-US" sz="1300" kern="1200">
              <a:ea typeface="+mn-lt"/>
              <a:cs typeface="+mn-lt"/>
            </a:rPr>
            <a:t> (Gender equality was too expensive) </a:t>
          </a:r>
          <a:endParaRPr lang="en-US" sz="1300" kern="1200"/>
        </a:p>
      </dsp:txBody>
      <dsp:txXfrm>
        <a:off x="376619" y="4381336"/>
        <a:ext cx="2770916" cy="743144"/>
      </dsp:txXfrm>
    </dsp:sp>
    <dsp:sp modelId="{FCEFDEDF-D3B7-D340-9439-AC4C5FD05B1D}">
      <dsp:nvSpPr>
        <dsp:cNvPr id="0" name=""/>
        <dsp:cNvSpPr/>
      </dsp:nvSpPr>
      <dsp:spPr>
        <a:xfrm>
          <a:off x="3786908" y="0"/>
          <a:ext cx="3521446" cy="541866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ea typeface="+mn-lt"/>
              <a:cs typeface="+mn-lt"/>
            </a:rPr>
            <a:t>Facebook (Total Monthly budget is $3,000 with each term having a $750) (Page promotion)</a:t>
          </a:r>
          <a:br>
            <a:rPr lang="en-US" sz="1900" b="1" kern="1200">
              <a:solidFill>
                <a:schemeClr val="tx1"/>
              </a:solidFill>
              <a:ea typeface="+mn-lt"/>
              <a:cs typeface="+mn-lt"/>
            </a:rPr>
          </a:br>
          <a:r>
            <a:rPr lang="en-US" sz="1900" b="1" kern="1200">
              <a:solidFill>
                <a:schemeClr val="tx1"/>
              </a:solidFill>
              <a:ea typeface="+mn-lt"/>
              <a:cs typeface="+mn-lt"/>
            </a:rPr>
            <a:t>Must sell approximately 29 suits to break even</a:t>
          </a:r>
          <a:r>
            <a:rPr lang="en-US" sz="1900" kern="1200">
              <a:solidFill>
                <a:schemeClr val="tx1"/>
              </a:solidFill>
              <a:ea typeface="+mn-lt"/>
              <a:cs typeface="+mn-lt"/>
            </a:rPr>
            <a:t> </a:t>
          </a:r>
          <a:endParaRPr lang="en-US" sz="1900" kern="1200">
            <a:solidFill>
              <a:schemeClr val="tx1"/>
            </a:solidFill>
          </a:endParaRPr>
        </a:p>
      </dsp:txBody>
      <dsp:txXfrm>
        <a:off x="3786908" y="0"/>
        <a:ext cx="3521446" cy="1625600"/>
      </dsp:txXfrm>
    </dsp:sp>
    <dsp:sp modelId="{549FD88A-9D50-4740-84D8-3AA682F63843}">
      <dsp:nvSpPr>
        <dsp:cNvPr id="0" name=""/>
        <dsp:cNvSpPr/>
      </dsp:nvSpPr>
      <dsp:spPr>
        <a:xfrm>
          <a:off x="4139250" y="1629624"/>
          <a:ext cx="2817156" cy="789384"/>
        </a:xfrm>
        <a:prstGeom prst="roundRect">
          <a:avLst>
            <a:gd name="adj" fmla="val 10000"/>
          </a:avLst>
        </a:prstGeom>
        <a:solidFill>
          <a:schemeClr val="accent5">
            <a:hueOff val="-2457652"/>
            <a:satOff val="-6334"/>
            <a:lumOff val="-42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bg1"/>
              </a:solidFill>
              <a:ea typeface="+mn-lt"/>
              <a:cs typeface="+mn-lt"/>
            </a:rPr>
            <a:t>1920’s = 217 - 629 people reached</a:t>
          </a:r>
          <a:br>
            <a:rPr lang="en-US" sz="1300" kern="1200">
              <a:solidFill>
                <a:schemeClr val="bg1"/>
              </a:solidFill>
              <a:ea typeface="+mn-lt"/>
              <a:cs typeface="+mn-lt"/>
            </a:rPr>
          </a:br>
          <a:r>
            <a:rPr lang="en-US" sz="1300" kern="1200">
              <a:solidFill>
                <a:schemeClr val="bg1"/>
              </a:solidFill>
              <a:ea typeface="+mn-lt"/>
              <a:cs typeface="+mn-lt"/>
            </a:rPr>
            <a:t> CPC = $0.89 </a:t>
          </a:r>
          <a:endParaRPr lang="en-US" sz="1300" kern="1200"/>
        </a:p>
      </dsp:txBody>
      <dsp:txXfrm>
        <a:off x="4162370" y="1652744"/>
        <a:ext cx="2770916" cy="743144"/>
      </dsp:txXfrm>
    </dsp:sp>
    <dsp:sp modelId="{F5EB6C0E-E324-644C-9275-795985434AF6}">
      <dsp:nvSpPr>
        <dsp:cNvPr id="0" name=""/>
        <dsp:cNvSpPr/>
      </dsp:nvSpPr>
      <dsp:spPr>
        <a:xfrm>
          <a:off x="4139053" y="2536560"/>
          <a:ext cx="2817156" cy="789384"/>
        </a:xfrm>
        <a:prstGeom prst="roundRect">
          <a:avLst>
            <a:gd name="adj" fmla="val 10000"/>
          </a:avLst>
        </a:prstGeom>
        <a:solidFill>
          <a:schemeClr val="accent5">
            <a:hueOff val="-3072065"/>
            <a:satOff val="-7918"/>
            <a:lumOff val="-53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bg1"/>
              </a:solidFill>
              <a:ea typeface="+mn-lt"/>
              <a:cs typeface="+mn-lt"/>
            </a:rPr>
            <a:t>Vintage clothing = 566 - 1.6k people reached</a:t>
          </a:r>
          <a:br>
            <a:rPr lang="en-US" sz="1300" kern="1200">
              <a:solidFill>
                <a:schemeClr val="bg1"/>
              </a:solidFill>
              <a:ea typeface="+mn-lt"/>
              <a:cs typeface="+mn-lt"/>
            </a:rPr>
          </a:br>
          <a:r>
            <a:rPr lang="en-US" sz="1300" kern="1200">
              <a:solidFill>
                <a:schemeClr val="bg1"/>
              </a:solidFill>
              <a:ea typeface="+mn-lt"/>
              <a:cs typeface="+mn-lt"/>
            </a:rPr>
            <a:t> CPC = $0.69 </a:t>
          </a:r>
          <a:endParaRPr lang="en-US" sz="1300" kern="1200"/>
        </a:p>
      </dsp:txBody>
      <dsp:txXfrm>
        <a:off x="4162173" y="2559680"/>
        <a:ext cx="2770916" cy="743144"/>
      </dsp:txXfrm>
    </dsp:sp>
    <dsp:sp modelId="{4E9BC33D-F152-184C-94F8-CAFFC23C4317}">
      <dsp:nvSpPr>
        <dsp:cNvPr id="0" name=""/>
        <dsp:cNvSpPr/>
      </dsp:nvSpPr>
      <dsp:spPr>
        <a:xfrm>
          <a:off x="4143983" y="3460016"/>
          <a:ext cx="2817156" cy="789384"/>
        </a:xfrm>
        <a:prstGeom prst="roundRect">
          <a:avLst>
            <a:gd name="adj" fmla="val 10000"/>
          </a:avLst>
        </a:prstGeom>
        <a:solidFill>
          <a:schemeClr val="accent5">
            <a:hueOff val="-3686478"/>
            <a:satOff val="-9501"/>
            <a:lumOff val="-64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bg1"/>
              </a:solidFill>
              <a:ea typeface="+mn-lt"/>
              <a:cs typeface="+mn-lt"/>
            </a:rPr>
            <a:t>Gender Equality = 616 - 1.8k people reached</a:t>
          </a:r>
          <a:br>
            <a:rPr lang="en-US" sz="1300" kern="1200">
              <a:solidFill>
                <a:schemeClr val="bg1"/>
              </a:solidFill>
              <a:ea typeface="+mn-lt"/>
              <a:cs typeface="+mn-lt"/>
            </a:rPr>
          </a:br>
          <a:r>
            <a:rPr lang="en-US" sz="1300" kern="1200">
              <a:solidFill>
                <a:schemeClr val="bg1"/>
              </a:solidFill>
              <a:ea typeface="+mn-lt"/>
              <a:cs typeface="+mn-lt"/>
            </a:rPr>
            <a:t> CPC = $0.62 </a:t>
          </a:r>
          <a:endParaRPr lang="en-US" sz="1300" kern="1200"/>
        </a:p>
      </dsp:txBody>
      <dsp:txXfrm>
        <a:off x="4167103" y="3483136"/>
        <a:ext cx="2770916" cy="743144"/>
      </dsp:txXfrm>
    </dsp:sp>
    <dsp:sp modelId="{4E410251-EB41-0A47-AFD6-292C3996DF9D}">
      <dsp:nvSpPr>
        <dsp:cNvPr id="0" name=""/>
        <dsp:cNvSpPr/>
      </dsp:nvSpPr>
      <dsp:spPr>
        <a:xfrm>
          <a:off x="4139053" y="4358216"/>
          <a:ext cx="2817156" cy="789384"/>
        </a:xfrm>
        <a:prstGeom prst="roundRect">
          <a:avLst>
            <a:gd name="adj" fmla="val 10000"/>
          </a:avLst>
        </a:prstGeom>
        <a:solidFill>
          <a:schemeClr val="accent5">
            <a:hueOff val="-4300891"/>
            <a:satOff val="-11085"/>
            <a:lumOff val="-74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bg1"/>
              </a:solidFill>
              <a:ea typeface="+mn-lt"/>
              <a:cs typeface="+mn-lt"/>
            </a:rPr>
            <a:t>LGBT Community = 853-2.5k people reached</a:t>
          </a:r>
          <a:br>
            <a:rPr lang="en-US" sz="1300" kern="1200">
              <a:solidFill>
                <a:schemeClr val="bg1"/>
              </a:solidFill>
              <a:ea typeface="+mn-lt"/>
              <a:cs typeface="+mn-lt"/>
            </a:rPr>
          </a:br>
          <a:r>
            <a:rPr lang="en-US" sz="1300" kern="1200">
              <a:solidFill>
                <a:schemeClr val="bg1"/>
              </a:solidFill>
              <a:ea typeface="+mn-lt"/>
              <a:cs typeface="+mn-lt"/>
            </a:rPr>
            <a:t> CPC = $0.44 </a:t>
          </a:r>
          <a:endParaRPr lang="en-US" sz="1300" kern="1200"/>
        </a:p>
      </dsp:txBody>
      <dsp:txXfrm>
        <a:off x="4162173" y="4381336"/>
        <a:ext cx="2770916" cy="743144"/>
      </dsp:txXfrm>
    </dsp:sp>
    <dsp:sp modelId="{DCF645DB-A722-2148-9A1F-661CEDABF415}">
      <dsp:nvSpPr>
        <dsp:cNvPr id="0" name=""/>
        <dsp:cNvSpPr/>
      </dsp:nvSpPr>
      <dsp:spPr>
        <a:xfrm>
          <a:off x="7573817" y="0"/>
          <a:ext cx="3521446" cy="541866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Font typeface="Arial"/>
            <a:buNone/>
          </a:pPr>
          <a:r>
            <a:rPr lang="en-US" sz="1900" b="1" kern="1200">
              <a:solidFill>
                <a:schemeClr val="tx1"/>
              </a:solidFill>
              <a:ea typeface="+mn-lt"/>
              <a:cs typeface="+mn-lt"/>
            </a:rPr>
            <a:t>Instagram (Total Monthly budget is $3,000 with each term having a $750) (Boosted posting)</a:t>
          </a:r>
          <a:br>
            <a:rPr lang="en-US" sz="1900" b="1" kern="1200">
              <a:solidFill>
                <a:schemeClr val="tx1"/>
              </a:solidFill>
              <a:ea typeface="+mn-lt"/>
              <a:cs typeface="+mn-lt"/>
            </a:rPr>
          </a:br>
          <a:r>
            <a:rPr lang="en-US" sz="1900" b="1" kern="1200">
              <a:solidFill>
                <a:schemeClr val="tx1"/>
              </a:solidFill>
              <a:ea typeface="+mn-lt"/>
              <a:cs typeface="+mn-lt"/>
            </a:rPr>
            <a:t>Must sell approximately 29 suits to break even</a:t>
          </a:r>
          <a:r>
            <a:rPr lang="en-US" sz="1900" kern="1200">
              <a:solidFill>
                <a:schemeClr val="tx1"/>
              </a:solidFill>
              <a:ea typeface="+mn-lt"/>
              <a:cs typeface="+mn-lt"/>
            </a:rPr>
            <a:t> </a:t>
          </a:r>
          <a:endParaRPr lang="en-US" sz="1900" kern="1200">
            <a:solidFill>
              <a:schemeClr val="tx1"/>
            </a:solidFill>
          </a:endParaRPr>
        </a:p>
      </dsp:txBody>
      <dsp:txXfrm>
        <a:off x="7573817" y="0"/>
        <a:ext cx="3521446" cy="1625600"/>
      </dsp:txXfrm>
    </dsp:sp>
    <dsp:sp modelId="{38E5CA52-785A-E64A-A71D-E27AE18C4FFA}">
      <dsp:nvSpPr>
        <dsp:cNvPr id="0" name=""/>
        <dsp:cNvSpPr/>
      </dsp:nvSpPr>
      <dsp:spPr>
        <a:xfrm>
          <a:off x="7924608" y="1625732"/>
          <a:ext cx="2817156" cy="789384"/>
        </a:xfrm>
        <a:prstGeom prst="roundRect">
          <a:avLst>
            <a:gd name="adj" fmla="val 10000"/>
          </a:avLst>
        </a:prstGeom>
        <a:solidFill>
          <a:schemeClr val="accent5">
            <a:hueOff val="-4915304"/>
            <a:satOff val="-12668"/>
            <a:lumOff val="-85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Font typeface="Arial"/>
            <a:buNone/>
          </a:pPr>
          <a:r>
            <a:rPr lang="en-US" sz="1300" kern="1200">
              <a:solidFill>
                <a:schemeClr val="bg1"/>
              </a:solidFill>
              <a:ea typeface="+mn-lt"/>
              <a:cs typeface="+mn-lt"/>
            </a:rPr>
            <a:t>1920’s = 1.3k - 3.8k people reached</a:t>
          </a:r>
          <a:br>
            <a:rPr lang="en-US" sz="1300" kern="1200">
              <a:solidFill>
                <a:schemeClr val="bg1"/>
              </a:solidFill>
              <a:ea typeface="+mn-lt"/>
              <a:cs typeface="+mn-lt"/>
            </a:rPr>
          </a:br>
          <a:r>
            <a:rPr lang="en-US" sz="1300" kern="1200">
              <a:solidFill>
                <a:schemeClr val="bg1"/>
              </a:solidFill>
              <a:ea typeface="+mn-lt"/>
              <a:cs typeface="+mn-lt"/>
            </a:rPr>
            <a:t> CPC = $0.29 </a:t>
          </a:r>
          <a:endParaRPr lang="en-US" sz="1300" kern="1200"/>
        </a:p>
      </dsp:txBody>
      <dsp:txXfrm>
        <a:off x="7947728" y="1648852"/>
        <a:ext cx="2770916" cy="743144"/>
      </dsp:txXfrm>
    </dsp:sp>
    <dsp:sp modelId="{DC0E8D28-EBAE-6847-AE58-9D389310E6F5}">
      <dsp:nvSpPr>
        <dsp:cNvPr id="0" name=""/>
        <dsp:cNvSpPr/>
      </dsp:nvSpPr>
      <dsp:spPr>
        <a:xfrm>
          <a:off x="7924608" y="2536560"/>
          <a:ext cx="2817156" cy="789384"/>
        </a:xfrm>
        <a:prstGeom prst="roundRect">
          <a:avLst>
            <a:gd name="adj" fmla="val 10000"/>
          </a:avLst>
        </a:prstGeom>
        <a:solidFill>
          <a:schemeClr val="accent5">
            <a:hueOff val="-5529717"/>
            <a:satOff val="-14252"/>
            <a:lumOff val="-96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Font typeface="Arial"/>
            <a:buNone/>
          </a:pPr>
          <a:r>
            <a:rPr lang="en-US" sz="1300" kern="1200">
              <a:solidFill>
                <a:schemeClr val="bg1"/>
              </a:solidFill>
              <a:ea typeface="+mn-lt"/>
              <a:cs typeface="+mn-lt"/>
            </a:rPr>
            <a:t>Vintage clothing = 2.2k - 6.4k people reached</a:t>
          </a:r>
          <a:br>
            <a:rPr lang="en-US" sz="1300" kern="1200">
              <a:solidFill>
                <a:schemeClr val="bg1"/>
              </a:solidFill>
              <a:ea typeface="+mn-lt"/>
              <a:cs typeface="+mn-lt"/>
            </a:rPr>
          </a:br>
          <a:r>
            <a:rPr lang="en-US" sz="1300" kern="1200">
              <a:solidFill>
                <a:schemeClr val="bg1"/>
              </a:solidFill>
              <a:ea typeface="+mn-lt"/>
              <a:cs typeface="+mn-lt"/>
            </a:rPr>
            <a:t> CPC = $0.17 </a:t>
          </a:r>
          <a:endParaRPr lang="en-US" sz="1300" kern="1200"/>
        </a:p>
      </dsp:txBody>
      <dsp:txXfrm>
        <a:off x="7947728" y="2559680"/>
        <a:ext cx="2770916" cy="743144"/>
      </dsp:txXfrm>
    </dsp:sp>
    <dsp:sp modelId="{34D4B288-1FC3-A949-979F-8C3C10938970}">
      <dsp:nvSpPr>
        <dsp:cNvPr id="0" name=""/>
        <dsp:cNvSpPr/>
      </dsp:nvSpPr>
      <dsp:spPr>
        <a:xfrm>
          <a:off x="7924608" y="3447388"/>
          <a:ext cx="2817156" cy="789384"/>
        </a:xfrm>
        <a:prstGeom prst="roundRect">
          <a:avLst>
            <a:gd name="adj" fmla="val 10000"/>
          </a:avLst>
        </a:prstGeom>
        <a:solidFill>
          <a:schemeClr val="accent5">
            <a:hueOff val="-6144130"/>
            <a:satOff val="-15835"/>
            <a:lumOff val="-106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Font typeface="Arial"/>
            <a:buNone/>
          </a:pPr>
          <a:r>
            <a:rPr lang="en-US" sz="1300" kern="1200">
              <a:solidFill>
                <a:schemeClr val="bg1"/>
              </a:solidFill>
              <a:ea typeface="+mn-lt"/>
              <a:cs typeface="+mn-lt"/>
            </a:rPr>
            <a:t>Gender equality = 2.6k - 7.4k people reached</a:t>
          </a:r>
          <a:br>
            <a:rPr lang="en-US" sz="1300" kern="1200">
              <a:solidFill>
                <a:schemeClr val="bg1"/>
              </a:solidFill>
              <a:ea typeface="+mn-lt"/>
              <a:cs typeface="+mn-lt"/>
            </a:rPr>
          </a:br>
          <a:r>
            <a:rPr lang="en-US" sz="1300" kern="1200">
              <a:solidFill>
                <a:schemeClr val="bg1"/>
              </a:solidFill>
              <a:ea typeface="+mn-lt"/>
              <a:cs typeface="+mn-lt"/>
            </a:rPr>
            <a:t> CPC = $0.15 </a:t>
          </a:r>
          <a:endParaRPr lang="en-US" sz="1300" kern="1200"/>
        </a:p>
      </dsp:txBody>
      <dsp:txXfrm>
        <a:off x="7947728" y="3470508"/>
        <a:ext cx="2770916" cy="743144"/>
      </dsp:txXfrm>
    </dsp:sp>
    <dsp:sp modelId="{DE7898CF-24B9-754A-B156-32BA42511CB9}">
      <dsp:nvSpPr>
        <dsp:cNvPr id="0" name=""/>
        <dsp:cNvSpPr/>
      </dsp:nvSpPr>
      <dsp:spPr>
        <a:xfrm>
          <a:off x="7924608" y="4358216"/>
          <a:ext cx="2817156" cy="789384"/>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Font typeface="Arial"/>
            <a:buNone/>
          </a:pPr>
          <a:r>
            <a:rPr lang="en-US" sz="1300" kern="1200">
              <a:solidFill>
                <a:schemeClr val="bg1"/>
              </a:solidFill>
              <a:ea typeface="+mn-lt"/>
              <a:cs typeface="+mn-lt"/>
            </a:rPr>
            <a:t>LGBT Community = 2.4k - 7k people reached</a:t>
          </a:r>
          <a:br>
            <a:rPr lang="en-US" sz="1300" kern="1200">
              <a:solidFill>
                <a:schemeClr val="bg1"/>
              </a:solidFill>
              <a:ea typeface="+mn-lt"/>
              <a:cs typeface="+mn-lt"/>
            </a:rPr>
          </a:br>
          <a:r>
            <a:rPr lang="en-US" sz="1300" kern="1200">
              <a:solidFill>
                <a:schemeClr val="bg1"/>
              </a:solidFill>
              <a:ea typeface="+mn-lt"/>
              <a:cs typeface="+mn-lt"/>
            </a:rPr>
            <a:t> CPC = $0.16</a:t>
          </a:r>
          <a:endParaRPr lang="en-US" sz="1300" kern="1200"/>
        </a:p>
      </dsp:txBody>
      <dsp:txXfrm>
        <a:off x="7947728" y="4381336"/>
        <a:ext cx="2770916" cy="7431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C48FC1-D4F3-0A49-B280-ACE64F2ED643}">
      <dsp:nvSpPr>
        <dsp:cNvPr id="0" name=""/>
        <dsp:cNvSpPr/>
      </dsp:nvSpPr>
      <dsp:spPr>
        <a:xfrm>
          <a:off x="0" y="0"/>
          <a:ext cx="5734878" cy="1216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Category of Emails</a:t>
          </a:r>
        </a:p>
      </dsp:txBody>
      <dsp:txXfrm>
        <a:off x="59399" y="59399"/>
        <a:ext cx="5616080" cy="1098002"/>
      </dsp:txXfrm>
    </dsp:sp>
    <dsp:sp modelId="{3C8633F6-BD2C-0D43-8007-B11CD1E98CCA}">
      <dsp:nvSpPr>
        <dsp:cNvPr id="0" name=""/>
        <dsp:cNvSpPr/>
      </dsp:nvSpPr>
      <dsp:spPr>
        <a:xfrm>
          <a:off x="0" y="1392158"/>
          <a:ext cx="5734878"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082"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solidFill>
                <a:schemeClr val="bg1"/>
              </a:solidFill>
            </a:rPr>
            <a:t>Newsletters</a:t>
          </a:r>
        </a:p>
        <a:p>
          <a:pPr marL="228600" lvl="1" indent="-228600" algn="l" defTabSz="889000">
            <a:lnSpc>
              <a:spcPct val="90000"/>
            </a:lnSpc>
            <a:spcBef>
              <a:spcPct val="0"/>
            </a:spcBef>
            <a:spcAft>
              <a:spcPct val="20000"/>
            </a:spcAft>
            <a:buChar char="•"/>
          </a:pPr>
          <a:r>
            <a:rPr lang="en-US" sz="2000" kern="1200" dirty="0">
              <a:solidFill>
                <a:schemeClr val="bg1"/>
              </a:solidFill>
            </a:rPr>
            <a:t>Discounts</a:t>
          </a:r>
        </a:p>
        <a:p>
          <a:pPr marL="228600" lvl="1" indent="-228600" algn="l" defTabSz="889000">
            <a:lnSpc>
              <a:spcPct val="90000"/>
            </a:lnSpc>
            <a:spcBef>
              <a:spcPct val="0"/>
            </a:spcBef>
            <a:spcAft>
              <a:spcPct val="20000"/>
            </a:spcAft>
            <a:buChar char="•"/>
          </a:pPr>
          <a:r>
            <a:rPr lang="en-US" sz="2000" kern="1200" dirty="0">
              <a:solidFill>
                <a:schemeClr val="bg1"/>
              </a:solidFill>
            </a:rPr>
            <a:t>New Arrivals</a:t>
          </a:r>
        </a:p>
      </dsp:txBody>
      <dsp:txXfrm>
        <a:off x="0" y="1392158"/>
        <a:ext cx="5734878" cy="1076400"/>
      </dsp:txXfrm>
    </dsp:sp>
    <dsp:sp modelId="{097CD96B-45E2-0342-A8BB-C41675E3152B}">
      <dsp:nvSpPr>
        <dsp:cNvPr id="0" name=""/>
        <dsp:cNvSpPr/>
      </dsp:nvSpPr>
      <dsp:spPr>
        <a:xfrm>
          <a:off x="0" y="2468558"/>
          <a:ext cx="5734878" cy="12168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solidFill>
                <a:schemeClr val="bg1"/>
              </a:solidFill>
            </a:rPr>
            <a:t>How Often?</a:t>
          </a:r>
        </a:p>
      </dsp:txBody>
      <dsp:txXfrm>
        <a:off x="59399" y="2527957"/>
        <a:ext cx="5616080" cy="1098002"/>
      </dsp:txXfrm>
    </dsp:sp>
    <dsp:sp modelId="{9A31BADF-E391-B841-A9C6-BE54C5874CF8}">
      <dsp:nvSpPr>
        <dsp:cNvPr id="0" name=""/>
        <dsp:cNvSpPr/>
      </dsp:nvSpPr>
      <dsp:spPr>
        <a:xfrm>
          <a:off x="0" y="3860716"/>
          <a:ext cx="5734878"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082"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a:solidFill>
                <a:schemeClr val="bg1"/>
              </a:solidFill>
            </a:rPr>
            <a:t>Weekly Newsletters</a:t>
          </a:r>
        </a:p>
        <a:p>
          <a:pPr marL="228600" lvl="1" indent="-228600" algn="l" defTabSz="889000">
            <a:lnSpc>
              <a:spcPct val="90000"/>
            </a:lnSpc>
            <a:spcBef>
              <a:spcPct val="0"/>
            </a:spcBef>
            <a:spcAft>
              <a:spcPct val="20000"/>
            </a:spcAft>
            <a:buChar char="•"/>
          </a:pPr>
          <a:r>
            <a:rPr lang="en-US" sz="2000" kern="1200" dirty="0">
              <a:solidFill>
                <a:schemeClr val="bg1"/>
              </a:solidFill>
            </a:rPr>
            <a:t>Bi-weekly/Monthly Discounts</a:t>
          </a:r>
        </a:p>
        <a:p>
          <a:pPr marL="228600" lvl="1" indent="-228600" algn="l" defTabSz="889000">
            <a:lnSpc>
              <a:spcPct val="90000"/>
            </a:lnSpc>
            <a:spcBef>
              <a:spcPct val="0"/>
            </a:spcBef>
            <a:spcAft>
              <a:spcPct val="20000"/>
            </a:spcAft>
            <a:buChar char="•"/>
          </a:pPr>
          <a:r>
            <a:rPr lang="en-US" sz="2000" kern="1200" dirty="0">
              <a:solidFill>
                <a:schemeClr val="bg1"/>
              </a:solidFill>
            </a:rPr>
            <a:t>Monthly New Arrivals</a:t>
          </a:r>
        </a:p>
      </dsp:txBody>
      <dsp:txXfrm>
        <a:off x="0" y="3860716"/>
        <a:ext cx="5734878" cy="1076400"/>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7T02:24:35.176"/>
    </inkml:context>
    <inkml:brush xml:id="br0">
      <inkml:brushProperty name="width" value="0.08571" units="cm"/>
      <inkml:brushProperty name="height" value="0.08571" units="cm"/>
    </inkml:brush>
  </inkml:definitions>
  <inkml:trace contextRef="#ctx0" brushRef="#br0">76 1 8224,'-22'0'-1008,"0"0"1436,0 0 0,13 0-292,9 0-13,0 9 29,9-6 235,-9 6-125,0-9-1130,0 0 1,0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7T02:27:21.235"/>
    </inkml:context>
    <inkml:brush xml:id="br0">
      <inkml:brushProperty name="width" value="0.11429" units="cm"/>
      <inkml:brushProperty name="height" value="0.11429" units="cm"/>
    </inkml:brush>
  </inkml:definitions>
  <inkml:trace contextRef="#ctx0" brushRef="#br0">397 504 9210,'-24'-12'0,"0"0"-339,-4 4 1,8-8 0,0 0 208,4-4 0,4 8 623,12-12 1,0 12-1,-4-8 506,-8 4-884,8-12 7,-12 8 0,12 0 1,-4 4-91,-4 0 1,-4 8 61,4-16 1,8 12 454,-8-12-508,-8 16 1,12-20-72,-16 16 0,16-4 0,-8 8-337,0-4 89,12 0 43,-12 12 1,16-4 745,0-8-24,-16 8-845,12-12 709,-12 16-316,16 0 533,0 0 107,16 0 27,-12 0-1060,12 0 36,-16 0 622,0 0-561,0-16 652,0 12-91,0-12 34,0 16 356,0 0-679,16 0 71,-12 0 55,12 16-312,-16-12 316,0 12-112,0-16 1,0 4-2,0 8 0,4-8-197,8 8-71,-8-8 16,12-4 214,-16 0 0,0 4 544,0 8-837,0-8-635,0 12-167,0-16 729,16 0 519,-12 0 0,28-16 0,-12-4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7T02:27:22.160"/>
    </inkml:context>
    <inkml:brush xml:id="br0">
      <inkml:brushProperty name="width" value="0.11429" units="cm"/>
      <inkml:brushProperty name="height" value="0.11429" units="cm"/>
    </inkml:brush>
  </inkml:definitions>
  <inkml:trace contextRef="#ctx0" brushRef="#br0">180 36 8909,'-36'-12'0,"0"0"-1547,0 4 1275,16 4 1,0 4 549,8 0 1,8 0 0,-12 0-1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7T02:27:22.322"/>
    </inkml:context>
    <inkml:brush xml:id="br0">
      <inkml:brushProperty name="width" value="0.11429" units="cm"/>
      <inkml:brushProperty name="height" value="0.11429" units="cm"/>
    </inkml:brush>
  </inkml:definitions>
  <inkml:trace contextRef="#ctx0" brushRef="#br0">196 72 13208,'-56'0'0,"8"0"-2786,8 0 4748,4 0 1,20 0-2115,16 0 1,16-4 517,20-8 1,0-8 0,0-16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072950-D02F-4847-B2EB-BF4226DC8BE7}" type="datetimeFigureOut">
              <a:rPr lang="en-US" smtClean="0"/>
              <a:t>3/19/2022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73489F-3926-124A-96EA-E1707BDE16AC}" type="slidenum">
              <a:rPr lang="en-US" smtClean="0"/>
              <a:t>‹#›</a:t>
            </a:fld>
            <a:endParaRPr lang="en-US"/>
          </a:p>
        </p:txBody>
      </p:sp>
    </p:spTree>
    <p:extLst>
      <p:ext uri="{BB962C8B-B14F-4D97-AF65-F5344CB8AC3E}">
        <p14:creationId xmlns:p14="http://schemas.microsoft.com/office/powerpoint/2010/main" val="1638547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73489F-3926-124A-96EA-E1707BDE16AC}" type="slidenum">
              <a:rPr lang="en-US" smtClean="0"/>
              <a:t>24</a:t>
            </a:fld>
            <a:endParaRPr lang="en-US"/>
          </a:p>
        </p:txBody>
      </p:sp>
    </p:spTree>
    <p:extLst>
      <p:ext uri="{BB962C8B-B14F-4D97-AF65-F5344CB8AC3E}">
        <p14:creationId xmlns:p14="http://schemas.microsoft.com/office/powerpoint/2010/main" val="1107044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73489F-3926-124A-96EA-E1707BDE16AC}" type="slidenum">
              <a:rPr lang="en-US" smtClean="0"/>
              <a:t>25</a:t>
            </a:fld>
            <a:endParaRPr lang="en-US"/>
          </a:p>
        </p:txBody>
      </p:sp>
    </p:spTree>
    <p:extLst>
      <p:ext uri="{BB962C8B-B14F-4D97-AF65-F5344CB8AC3E}">
        <p14:creationId xmlns:p14="http://schemas.microsoft.com/office/powerpoint/2010/main" val="671611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73489F-3926-124A-96EA-E1707BDE16AC}" type="slidenum">
              <a:rPr lang="en-US" smtClean="0"/>
              <a:t>26</a:t>
            </a:fld>
            <a:endParaRPr lang="en-US"/>
          </a:p>
        </p:txBody>
      </p:sp>
    </p:spTree>
    <p:extLst>
      <p:ext uri="{BB962C8B-B14F-4D97-AF65-F5344CB8AC3E}">
        <p14:creationId xmlns:p14="http://schemas.microsoft.com/office/powerpoint/2010/main" val="3005207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79399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41957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06617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92189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04602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19519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57203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10992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34006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27713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68676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47413241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png"/><Relationship Id="rId7" Type="http://schemas.openxmlformats.org/officeDocument/2006/relationships/diagramColors" Target="../diagrams/colors2.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customXml" Target="../ink/ink2.xml"/><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image" Target="../media/image27.png"/><Relationship Id="rId4" Type="http://schemas.openxmlformats.org/officeDocument/2006/relationships/customXml" Target="../ink/ink3.xml"/><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customXml" Target="../ink/ink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8CF5E676-CA04-4CED-9F1E-5026ED66E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833068" cy="2997599"/>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43" name="Freeform: Shape 42">
            <a:extLst>
              <a:ext uri="{FF2B5EF4-FFF2-40B4-BE49-F238E27FC236}">
                <a16:creationId xmlns:a16="http://schemas.microsoft.com/office/drawing/2014/main" id="{AFD1189F-9598-4281-8056-2845388D4D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3068" cy="2997599"/>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45" name="Freeform: Shape 44">
            <a:extLst>
              <a:ext uri="{FF2B5EF4-FFF2-40B4-BE49-F238E27FC236}">
                <a16:creationId xmlns:a16="http://schemas.microsoft.com/office/drawing/2014/main" id="{583E04E1-D74F-4ED6-972C-035F4FEC4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Freeform: Shape 46">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E51A97D9-C694-4307-818B-0C5BBF413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21053" y="819446"/>
            <a:ext cx="6964685" cy="5402463"/>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21053" y="819446"/>
            <a:ext cx="6964685" cy="5402463"/>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8DE96824-E506-4448-8704-5EC7BF7BC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13658" y="727769"/>
            <a:ext cx="6964685" cy="540246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63">
            <a:extLst>
              <a:ext uri="{FF2B5EF4-FFF2-40B4-BE49-F238E27FC236}">
                <a16:creationId xmlns:a16="http://schemas.microsoft.com/office/drawing/2014/main" id="{540CA20F-EA4F-AA49-AEA0-F3FC40245623}"/>
              </a:ext>
            </a:extLst>
          </p:cNvPr>
          <p:cNvSpPr txBox="1">
            <a:spLocks noGrp="1"/>
          </p:cNvSpPr>
          <p:nvPr>
            <p:ph type="ctrTitle"/>
          </p:nvPr>
        </p:nvSpPr>
        <p:spPr>
          <a:xfrm>
            <a:off x="2886765" y="1495956"/>
            <a:ext cx="6418471" cy="2692050"/>
          </a:xfrm>
          <a:prstGeom prst="rect">
            <a:avLst/>
          </a:prstGeom>
        </p:spPr>
        <p:txBody>
          <a:bodyPr vert="horz" lIns="91440" tIns="45720" rIns="91440" bIns="45720" rtlCol="0">
            <a:normAutofit/>
          </a:bodyPr>
          <a:lstStyle/>
          <a:p>
            <a:r>
              <a:rPr lang="en-US" sz="5400">
                <a:solidFill>
                  <a:schemeClr val="bg1"/>
                </a:solidFill>
              </a:rPr>
              <a:t>Beefcake Swimwear</a:t>
            </a:r>
          </a:p>
        </p:txBody>
      </p:sp>
      <p:sp>
        <p:nvSpPr>
          <p:cNvPr id="3" name="Subtitle 2">
            <a:extLst>
              <a:ext uri="{FF2B5EF4-FFF2-40B4-BE49-F238E27FC236}">
                <a16:creationId xmlns:a16="http://schemas.microsoft.com/office/drawing/2014/main" id="{86A02506-37F1-5D48-A981-7E7D2A395CEA}"/>
              </a:ext>
            </a:extLst>
          </p:cNvPr>
          <p:cNvSpPr>
            <a:spLocks noGrp="1"/>
          </p:cNvSpPr>
          <p:nvPr>
            <p:ph type="subTitle" idx="1"/>
          </p:nvPr>
        </p:nvSpPr>
        <p:spPr>
          <a:xfrm>
            <a:off x="2886765" y="4414123"/>
            <a:ext cx="6418471" cy="1017915"/>
          </a:xfrm>
        </p:spPr>
        <p:txBody>
          <a:bodyPr>
            <a:normAutofit/>
          </a:bodyPr>
          <a:lstStyle/>
          <a:p>
            <a:r>
              <a:rPr lang="en-US" sz="1900">
                <a:solidFill>
                  <a:schemeClr val="bg1"/>
                </a:solidFill>
              </a:rPr>
              <a:t>Team Taco</a:t>
            </a:r>
          </a:p>
          <a:p>
            <a:r>
              <a:rPr lang="en-US" sz="1900">
                <a:solidFill>
                  <a:schemeClr val="bg1"/>
                </a:solidFill>
              </a:rPr>
              <a:t>Michael Allen, Matt Thompson, Vanessa Hasbun, Cassidy Spearman, &amp; David Gustafson </a:t>
            </a:r>
          </a:p>
        </p:txBody>
      </p:sp>
      <p:sp>
        <p:nvSpPr>
          <p:cNvPr id="55" name="Freeform: Shape 54">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776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57" name="Graphic 212">
            <a:extLst>
              <a:ext uri="{FF2B5EF4-FFF2-40B4-BE49-F238E27FC236}">
                <a16:creationId xmlns:a16="http://schemas.microsoft.com/office/drawing/2014/main" id="{4FB204DF-284E-45F6-A017-79A4DF57B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5326" y="343675"/>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59" name="Graphic 212">
            <a:extLst>
              <a:ext uri="{FF2B5EF4-FFF2-40B4-BE49-F238E27FC236}">
                <a16:creationId xmlns:a16="http://schemas.microsoft.com/office/drawing/2014/main" id="{5EC6B544-8C84-47A6-885D-A4F09EF5C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5326" y="343675"/>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61" name="Freeform: Shape 60">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6750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63" name="Oval 62">
            <a:extLst>
              <a:ext uri="{FF2B5EF4-FFF2-40B4-BE49-F238E27FC236}">
                <a16:creationId xmlns:a16="http://schemas.microsoft.com/office/drawing/2014/main" id="{32C95C5C-6FBD-47FF-9CA6-066193539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7140" y="5100276"/>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Oval 64">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7140" y="5100276"/>
            <a:ext cx="515928" cy="51592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7"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68" name="Freeform: Shape 67">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106334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707845-96E7-EA4D-9CFD-FB4D7284C1EF}"/>
              </a:ext>
            </a:extLst>
          </p:cNvPr>
          <p:cNvSpPr>
            <a:spLocks noGrp="1"/>
          </p:cNvSpPr>
          <p:nvPr>
            <p:ph type="title"/>
          </p:nvPr>
        </p:nvSpPr>
        <p:spPr>
          <a:xfrm>
            <a:off x="437400" y="419029"/>
            <a:ext cx="4610517" cy="4641720"/>
          </a:xfrm>
        </p:spPr>
        <p:txBody>
          <a:bodyPr>
            <a:normAutofit/>
          </a:bodyPr>
          <a:lstStyle/>
          <a:p>
            <a:pPr algn="ctr"/>
            <a:br>
              <a:rPr lang="en-US"/>
            </a:br>
            <a:r>
              <a:rPr lang="en-US">
                <a:solidFill>
                  <a:schemeClr val="bg1"/>
                </a:solidFill>
              </a:rPr>
              <a:t>Digital Brand Voice</a:t>
            </a:r>
          </a:p>
        </p:txBody>
      </p:sp>
      <p:sp>
        <p:nvSpPr>
          <p:cNvPr id="10" name="Freeform: Shape 9">
            <a:extLst>
              <a:ext uri="{FF2B5EF4-FFF2-40B4-BE49-F238E27FC236}">
                <a16:creationId xmlns:a16="http://schemas.microsoft.com/office/drawing/2014/main" id="{D0A98BBA-D3EA-45DC-B8A1-9C61397D4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5862"/>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2" name="Freeform: Shape 11">
            <a:extLst>
              <a:ext uri="{FF2B5EF4-FFF2-40B4-BE49-F238E27FC236}">
                <a16:creationId xmlns:a16="http://schemas.microsoft.com/office/drawing/2014/main" id="{2E4C95AB-2BD7-4E38-BDD5-1E41F3A9B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0894"/>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36F9BE8-40A6-F74C-83B9-7889C2A9D3F9}"/>
              </a:ext>
            </a:extLst>
          </p:cNvPr>
          <p:cNvSpPr>
            <a:spLocks noGrp="1"/>
          </p:cNvSpPr>
          <p:nvPr>
            <p:ph idx="1"/>
          </p:nvPr>
        </p:nvSpPr>
        <p:spPr>
          <a:xfrm>
            <a:off x="5598374" y="357641"/>
            <a:ext cx="5799878" cy="6267543"/>
          </a:xfrm>
        </p:spPr>
        <p:txBody>
          <a:bodyPr vert="horz" lIns="91440" tIns="45720" rIns="91440" bIns="45720" rtlCol="0" anchor="t">
            <a:normAutofit lnSpcReduction="10000"/>
          </a:bodyPr>
          <a:lstStyle/>
          <a:p>
            <a:pPr marL="0" indent="0">
              <a:buNone/>
            </a:pPr>
            <a:r>
              <a:rPr lang="en-US" u="sng">
                <a:solidFill>
                  <a:schemeClr val="bg1"/>
                </a:solidFill>
                <a:cs typeface="Calibri"/>
              </a:rPr>
              <a:t>What We Are About</a:t>
            </a:r>
            <a:endParaRPr lang="en-US">
              <a:solidFill>
                <a:schemeClr val="bg1"/>
              </a:solidFill>
            </a:endParaRPr>
          </a:p>
          <a:p>
            <a:r>
              <a:rPr lang="en-US">
                <a:solidFill>
                  <a:schemeClr val="bg1"/>
                </a:solidFill>
                <a:cs typeface="Calibri"/>
              </a:rPr>
              <a:t>LGBTQ+  </a:t>
            </a:r>
          </a:p>
          <a:p>
            <a:r>
              <a:rPr lang="en-US">
                <a:solidFill>
                  <a:schemeClr val="bg1"/>
                </a:solidFill>
                <a:cs typeface="Calibri"/>
              </a:rPr>
              <a:t>Sustainable/Ethically made clothing</a:t>
            </a:r>
            <a:endParaRPr lang="en-US">
              <a:solidFill>
                <a:schemeClr val="bg1"/>
              </a:solidFill>
            </a:endParaRPr>
          </a:p>
          <a:p>
            <a:r>
              <a:rPr lang="en-US">
                <a:solidFill>
                  <a:schemeClr val="bg1"/>
                </a:solidFill>
                <a:cs typeface="Calibri"/>
              </a:rPr>
              <a:t>Camping, Swimming, Nature (the great outdoors)</a:t>
            </a:r>
          </a:p>
          <a:p>
            <a:r>
              <a:rPr lang="en-US">
                <a:solidFill>
                  <a:schemeClr val="bg1"/>
                </a:solidFill>
                <a:cs typeface="Calibri"/>
              </a:rPr>
              <a:t>Inclusivity</a:t>
            </a:r>
          </a:p>
          <a:p>
            <a:r>
              <a:rPr lang="en-US">
                <a:solidFill>
                  <a:schemeClr val="bg1"/>
                </a:solidFill>
                <a:cs typeface="Calibri"/>
              </a:rPr>
              <a:t>1920's Style</a:t>
            </a:r>
          </a:p>
          <a:p>
            <a:r>
              <a:rPr lang="en-US">
                <a:solidFill>
                  <a:schemeClr val="bg1"/>
                </a:solidFill>
                <a:cs typeface="Calibri"/>
              </a:rPr>
              <a:t>Adventure </a:t>
            </a:r>
          </a:p>
          <a:p>
            <a:pPr marL="457200" indent="-457200"/>
            <a:endParaRPr lang="en-US" u="sng">
              <a:solidFill>
                <a:schemeClr val="bg1"/>
              </a:solidFill>
              <a:cs typeface="Calibri"/>
            </a:endParaRPr>
          </a:p>
          <a:p>
            <a:pPr marL="0" indent="0">
              <a:buNone/>
            </a:pPr>
            <a:r>
              <a:rPr lang="en-US" u="sng">
                <a:solidFill>
                  <a:schemeClr val="bg1"/>
                </a:solidFill>
                <a:cs typeface="Calibri"/>
              </a:rPr>
              <a:t>What We Are Not About</a:t>
            </a:r>
            <a:endParaRPr lang="en-US">
              <a:solidFill>
                <a:schemeClr val="bg1"/>
              </a:solidFill>
              <a:cs typeface="Calibri"/>
            </a:endParaRPr>
          </a:p>
          <a:p>
            <a:r>
              <a:rPr lang="en-US">
                <a:solidFill>
                  <a:schemeClr val="bg1"/>
                </a:solidFill>
                <a:cs typeface="Calibri"/>
              </a:rPr>
              <a:t>Fast Fashion</a:t>
            </a:r>
          </a:p>
          <a:p>
            <a:r>
              <a:rPr lang="en-US">
                <a:solidFill>
                  <a:schemeClr val="bg1"/>
                </a:solidFill>
                <a:cs typeface="Calibri"/>
              </a:rPr>
              <a:t>Gender specificity</a:t>
            </a:r>
          </a:p>
          <a:p>
            <a:r>
              <a:rPr lang="en-US">
                <a:solidFill>
                  <a:schemeClr val="bg1"/>
                </a:solidFill>
                <a:cs typeface="Calibri"/>
              </a:rPr>
              <a:t>Staying at home</a:t>
            </a:r>
          </a:p>
          <a:p>
            <a:pPr marL="0" indent="0">
              <a:buNone/>
            </a:pPr>
            <a:endParaRPr lang="en-US">
              <a:solidFill>
                <a:schemeClr val="bg1"/>
              </a:solidFill>
              <a:cs typeface="Calibri"/>
            </a:endParaRPr>
          </a:p>
        </p:txBody>
      </p:sp>
      <p:grpSp>
        <p:nvGrpSpPr>
          <p:cNvPr id="14" name="Group 13">
            <a:extLst>
              <a:ext uri="{FF2B5EF4-FFF2-40B4-BE49-F238E27FC236}">
                <a16:creationId xmlns:a16="http://schemas.microsoft.com/office/drawing/2014/main" id="{85836128-58DE-4E5A-B27E-DFE747CA0B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1348" y="5364542"/>
            <a:ext cx="1562428" cy="1493465"/>
            <a:chOff x="3121343" y="4864099"/>
            <a:chExt cx="2085971" cy="1993901"/>
          </a:xfrm>
          <a:solidFill>
            <a:schemeClr val="bg1"/>
          </a:solidFill>
        </p:grpSpPr>
        <p:sp>
          <p:nvSpPr>
            <p:cNvPr id="15" name="Freeform: Shape 14">
              <a:extLst>
                <a:ext uri="{FF2B5EF4-FFF2-40B4-BE49-F238E27FC236}">
                  <a16:creationId xmlns:a16="http://schemas.microsoft.com/office/drawing/2014/main" id="{A92DF49A-063A-4F60-BE30-D26826492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6" name="Freeform: Shape 15">
              <a:extLst>
                <a:ext uri="{FF2B5EF4-FFF2-40B4-BE49-F238E27FC236}">
                  <a16:creationId xmlns:a16="http://schemas.microsoft.com/office/drawing/2014/main" id="{70DCBBE0-7DEE-43ED-BEE3-ABB179CFC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7" name="Freeform: Shape 16">
              <a:extLst>
                <a:ext uri="{FF2B5EF4-FFF2-40B4-BE49-F238E27FC236}">
                  <a16:creationId xmlns:a16="http://schemas.microsoft.com/office/drawing/2014/main" id="{539FE8DF-D1B2-4074-9BDF-C458EA012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Freeform: Shape 17">
              <a:extLst>
                <a:ext uri="{FF2B5EF4-FFF2-40B4-BE49-F238E27FC236}">
                  <a16:creationId xmlns:a16="http://schemas.microsoft.com/office/drawing/2014/main" id="{61C143B5-6E24-417D-A035-65747A8E9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9" name="Freeform: Shape 18">
              <a:extLst>
                <a:ext uri="{FF2B5EF4-FFF2-40B4-BE49-F238E27FC236}">
                  <a16:creationId xmlns:a16="http://schemas.microsoft.com/office/drawing/2014/main" id="{0331ED8C-8819-4FFB-BF3C-FDA6A90D4B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0" name="Freeform: Shape 19">
              <a:extLst>
                <a:ext uri="{FF2B5EF4-FFF2-40B4-BE49-F238E27FC236}">
                  <a16:creationId xmlns:a16="http://schemas.microsoft.com/office/drawing/2014/main" id="{2A39574D-5ECC-4A94-9CB6-646D90DA5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1" name="Freeform: Shape 20">
              <a:extLst>
                <a:ext uri="{FF2B5EF4-FFF2-40B4-BE49-F238E27FC236}">
                  <a16:creationId xmlns:a16="http://schemas.microsoft.com/office/drawing/2014/main" id="{6A73D6F7-977D-4026-8F68-CA63C162C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Freeform: Shape 21">
              <a:extLst>
                <a:ext uri="{FF2B5EF4-FFF2-40B4-BE49-F238E27FC236}">
                  <a16:creationId xmlns:a16="http://schemas.microsoft.com/office/drawing/2014/main" id="{56348370-4FD9-4A99-BB05-944D5B0B0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3" name="Freeform: Shape 22">
              <a:extLst>
                <a:ext uri="{FF2B5EF4-FFF2-40B4-BE49-F238E27FC236}">
                  <a16:creationId xmlns:a16="http://schemas.microsoft.com/office/drawing/2014/main" id="{D1146D46-43DB-4487-A191-0970511C3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Freeform: Shape 23">
              <a:extLst>
                <a:ext uri="{FF2B5EF4-FFF2-40B4-BE49-F238E27FC236}">
                  <a16:creationId xmlns:a16="http://schemas.microsoft.com/office/drawing/2014/main" id="{DDA0090F-4FBF-434D-83B1-B274F83A9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5" name="Freeform: Shape 24">
              <a:extLst>
                <a:ext uri="{FF2B5EF4-FFF2-40B4-BE49-F238E27FC236}">
                  <a16:creationId xmlns:a16="http://schemas.microsoft.com/office/drawing/2014/main" id="{C8DF6032-C07A-45C6-8A4F-04EF4EDC04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6" name="Freeform: Shape 25">
              <a:extLst>
                <a:ext uri="{FF2B5EF4-FFF2-40B4-BE49-F238E27FC236}">
                  <a16:creationId xmlns:a16="http://schemas.microsoft.com/office/drawing/2014/main" id="{F5B89F44-A096-479D-AD1F-120561C282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7" name="Freeform: Shape 26">
              <a:extLst>
                <a:ext uri="{FF2B5EF4-FFF2-40B4-BE49-F238E27FC236}">
                  <a16:creationId xmlns:a16="http://schemas.microsoft.com/office/drawing/2014/main" id="{25547DC8-8B87-4446-9CC9-65AF04A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spTree>
    <p:extLst>
      <p:ext uri="{BB962C8B-B14F-4D97-AF65-F5344CB8AC3E}">
        <p14:creationId xmlns:p14="http://schemas.microsoft.com/office/powerpoint/2010/main" val="1301161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AEBFCD5-5356-4326-8D39-8235A46CD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809" y="1187311"/>
            <a:ext cx="5089552" cy="4483379"/>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14848-248A-47DD-88E0-95099D951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301" y="1178924"/>
            <a:ext cx="5089552" cy="448337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18BDA89-0D2C-4C4E-99F6-D7A220FE4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787" y="1130846"/>
            <a:ext cx="5039475" cy="4439266"/>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aphic 38">
            <a:extLst>
              <a:ext uri="{FF2B5EF4-FFF2-40B4-BE49-F238E27FC236}">
                <a16:creationId xmlns:a16="http://schemas.microsoft.com/office/drawing/2014/main" id="{6B67BE95-96EF-433C-9F29-B0732AA6B6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40" y="1424181"/>
            <a:ext cx="1355538" cy="503582"/>
            <a:chOff x="2267504" y="2540250"/>
            <a:chExt cx="1990951" cy="739640"/>
          </a:xfrm>
          <a:solidFill>
            <a:schemeClr val="bg1"/>
          </a:solidFill>
        </p:grpSpPr>
        <p:sp>
          <p:nvSpPr>
            <p:cNvPr id="18" name="Freeform: Shape 17">
              <a:extLst>
                <a:ext uri="{FF2B5EF4-FFF2-40B4-BE49-F238E27FC236}">
                  <a16:creationId xmlns:a16="http://schemas.microsoft.com/office/drawing/2014/main" id="{AD324976-1596-4B76-A61C-5626816B24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44DEF24-FB22-48A2-8257-B97AD7E1A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21" name="Graphic 212">
            <a:extLst>
              <a:ext uri="{FF2B5EF4-FFF2-40B4-BE49-F238E27FC236}">
                <a16:creationId xmlns:a16="http://schemas.microsoft.com/office/drawing/2014/main" id="{7CE98B01-ED41-482F-AFA1-19C7FA7C0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502" y="629793"/>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3" name="Graphic 212">
            <a:extLst>
              <a:ext uri="{FF2B5EF4-FFF2-40B4-BE49-F238E27FC236}">
                <a16:creationId xmlns:a16="http://schemas.microsoft.com/office/drawing/2014/main" id="{B9CABDD0-8DF6-4974-A224-9A2A81778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502" y="629793"/>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25" name="Graphic 4">
            <a:extLst>
              <a:ext uri="{FF2B5EF4-FFF2-40B4-BE49-F238E27FC236}">
                <a16:creationId xmlns:a16="http://schemas.microsoft.com/office/drawing/2014/main" id="{D6E8B984-55B9-4A62-A043-997D00F0AE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32680" y="5188771"/>
            <a:ext cx="1076787" cy="1076789"/>
            <a:chOff x="5829300" y="3162300"/>
            <a:chExt cx="532256" cy="532257"/>
          </a:xfrm>
          <a:solidFill>
            <a:schemeClr val="bg1"/>
          </a:solidFill>
        </p:grpSpPr>
        <p:sp>
          <p:nvSpPr>
            <p:cNvPr id="26" name="Freeform: Shape 25">
              <a:extLst>
                <a:ext uri="{FF2B5EF4-FFF2-40B4-BE49-F238E27FC236}">
                  <a16:creationId xmlns:a16="http://schemas.microsoft.com/office/drawing/2014/main" id="{D4FAF4A8-82EB-4F6F-B601-43EBF0BD1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6F2473F-E069-4558-9B41-E285BBE030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C9A4A76-2C9F-486C-9663-6A30A022D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8431DC7-D4CB-479A-AFA4-5B0C597A2E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0755DA1-6F28-4612-A4A7-B915468C6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4616ED79-5475-49E6-A5FE-8D9DB12FB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1DCEB47-7140-4682-8DBF-7667BE28F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A931BD3-5A56-42F2-B6B5-647B28D1C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820E4C8E-4190-498D-9556-6DA668A81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54B2F30F-0B57-4D60-A087-CD6A471F68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C5E8C73-ED41-4214-AEE6-3C5F49384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B1F94534-FE3E-476C-870B-E714E4A66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DE6C1B0-4D58-4937-B2B7-B1207CA18F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B77E7E71-7647-3E43-9551-208BCD32F626}"/>
              </a:ext>
            </a:extLst>
          </p:cNvPr>
          <p:cNvSpPr>
            <a:spLocks noGrp="1"/>
          </p:cNvSpPr>
          <p:nvPr>
            <p:ph type="title"/>
          </p:nvPr>
        </p:nvSpPr>
        <p:spPr>
          <a:xfrm>
            <a:off x="435159" y="667404"/>
            <a:ext cx="5654804" cy="4042196"/>
          </a:xfrm>
        </p:spPr>
        <p:txBody>
          <a:bodyPr>
            <a:noAutofit/>
          </a:bodyPr>
          <a:lstStyle/>
          <a:p>
            <a:pPr algn="ctr"/>
            <a:r>
              <a:rPr lang="en-US" sz="4500">
                <a:solidFill>
                  <a:schemeClr val="bg1"/>
                </a:solidFill>
              </a:rPr>
              <a:t>Content Marketing Recommendations</a:t>
            </a:r>
            <a:endParaRPr lang="en-US" sz="4500">
              <a:solidFill>
                <a:schemeClr val="bg1"/>
              </a:solidFill>
              <a:cs typeface="Calibri Light"/>
            </a:endParaRPr>
          </a:p>
        </p:txBody>
      </p:sp>
      <p:sp>
        <p:nvSpPr>
          <p:cNvPr id="4" name="Content Placeholder 3">
            <a:extLst>
              <a:ext uri="{FF2B5EF4-FFF2-40B4-BE49-F238E27FC236}">
                <a16:creationId xmlns:a16="http://schemas.microsoft.com/office/drawing/2014/main" id="{CD849237-863D-7647-9612-C371627D8924}"/>
              </a:ext>
            </a:extLst>
          </p:cNvPr>
          <p:cNvSpPr>
            <a:spLocks noGrp="1"/>
          </p:cNvSpPr>
          <p:nvPr>
            <p:ph idx="1"/>
          </p:nvPr>
        </p:nvSpPr>
        <p:spPr>
          <a:xfrm>
            <a:off x="1042510" y="3731722"/>
            <a:ext cx="4445780" cy="1555239"/>
          </a:xfrm>
        </p:spPr>
        <p:txBody>
          <a:bodyPr vert="horz" lIns="91440" tIns="45720" rIns="91440" bIns="45720" rtlCol="0" anchor="t">
            <a:normAutofit lnSpcReduction="10000"/>
          </a:bodyPr>
          <a:lstStyle/>
          <a:p>
            <a:pPr algn="ctr"/>
            <a:r>
              <a:rPr lang="en-US" sz="1800" dirty="0">
                <a:solidFill>
                  <a:schemeClr val="bg1"/>
                </a:solidFill>
              </a:rPr>
              <a:t>We aspire to build a niche community within Facebook/groups, Twitter, and Instagram while maintaining relations through emails and at events revolving around advocacy, inclusivity and sustainability.    </a:t>
            </a:r>
            <a:endParaRPr lang="en-US" sz="1800" dirty="0">
              <a:solidFill>
                <a:schemeClr val="bg1"/>
              </a:solidFill>
              <a:cs typeface="Calibri"/>
            </a:endParaRPr>
          </a:p>
        </p:txBody>
      </p:sp>
      <p:sp>
        <p:nvSpPr>
          <p:cNvPr id="3" name="TextBox 2">
            <a:extLst>
              <a:ext uri="{FF2B5EF4-FFF2-40B4-BE49-F238E27FC236}">
                <a16:creationId xmlns:a16="http://schemas.microsoft.com/office/drawing/2014/main" id="{09301772-22F2-4ACD-9AE3-7F0C8974EA1C}"/>
              </a:ext>
            </a:extLst>
          </p:cNvPr>
          <p:cNvSpPr txBox="1"/>
          <p:nvPr/>
        </p:nvSpPr>
        <p:spPr>
          <a:xfrm>
            <a:off x="6867667" y="188781"/>
            <a:ext cx="4745811" cy="76790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chemeClr val="bg1"/>
                </a:solidFill>
                <a:ea typeface="+mn-lt"/>
                <a:cs typeface="+mn-lt"/>
              </a:rPr>
              <a:t>Facebook Groups</a:t>
            </a:r>
          </a:p>
          <a:p>
            <a:pPr marL="285750" indent="-285750">
              <a:buFont typeface="Arial"/>
              <a:buChar char="•"/>
            </a:pPr>
            <a:r>
              <a:rPr lang="en-US" sz="1700" dirty="0">
                <a:solidFill>
                  <a:schemeClr val="bg1"/>
                </a:solidFill>
                <a:ea typeface="+mn-lt"/>
                <a:cs typeface="+mn-lt"/>
              </a:rPr>
              <a:t>We will use Facebook/Facebook groups to build and sustain a strong sense of community.</a:t>
            </a:r>
            <a:endParaRPr lang="en-US" sz="1700" dirty="0">
              <a:solidFill>
                <a:schemeClr val="bg1"/>
              </a:solidFill>
              <a:cs typeface="Calibri"/>
            </a:endParaRPr>
          </a:p>
          <a:p>
            <a:r>
              <a:rPr lang="en-US" sz="1700" dirty="0">
                <a:solidFill>
                  <a:schemeClr val="bg1"/>
                </a:solidFill>
                <a:ea typeface="+mn-lt"/>
                <a:cs typeface="+mn-lt"/>
              </a:rPr>
              <a:t>Email</a:t>
            </a:r>
          </a:p>
          <a:p>
            <a:pPr marL="285750" indent="-285750">
              <a:buFont typeface="Arial"/>
              <a:buChar char="•"/>
            </a:pPr>
            <a:r>
              <a:rPr lang="en-US" sz="1700" dirty="0">
                <a:solidFill>
                  <a:schemeClr val="bg1"/>
                </a:solidFill>
                <a:ea typeface="+mn-lt"/>
                <a:cs typeface="+mn-lt"/>
              </a:rPr>
              <a:t>We will use emails for distribution of information; promos, current event (Beefcakes, social justice, sustainability), and upcoming events occurring in order to keep a tight knit community.</a:t>
            </a:r>
            <a:endParaRPr lang="en-US" sz="1700" dirty="0">
              <a:solidFill>
                <a:schemeClr val="bg1"/>
              </a:solidFill>
              <a:cs typeface="Calibri" panose="020F0502020204030204"/>
            </a:endParaRPr>
          </a:p>
          <a:p>
            <a:r>
              <a:rPr lang="en-US" sz="1700" dirty="0">
                <a:solidFill>
                  <a:schemeClr val="bg1"/>
                </a:solidFill>
                <a:ea typeface="+mn-lt"/>
                <a:cs typeface="+mn-lt"/>
              </a:rPr>
              <a:t>Twitter</a:t>
            </a:r>
          </a:p>
          <a:p>
            <a:pPr marL="285750" indent="-285750">
              <a:buFont typeface="Arial"/>
              <a:buChar char="•"/>
            </a:pPr>
            <a:r>
              <a:rPr lang="en-US" sz="1700" dirty="0">
                <a:solidFill>
                  <a:schemeClr val="bg1"/>
                </a:solidFill>
                <a:ea typeface="+mn-lt"/>
                <a:cs typeface="+mn-lt"/>
              </a:rPr>
              <a:t>We will use Twitter for conversation; costumer support/feedback, advocacy tweets and sustainability tweets. This platform is where Beefcakes and its community's voices will be elevated. </a:t>
            </a:r>
            <a:endParaRPr lang="en-US" sz="1700" dirty="0">
              <a:solidFill>
                <a:schemeClr val="bg1"/>
              </a:solidFill>
              <a:cs typeface="Calibri" panose="020F0502020204030204"/>
            </a:endParaRPr>
          </a:p>
          <a:p>
            <a:r>
              <a:rPr lang="en-US" sz="1700" dirty="0">
                <a:solidFill>
                  <a:schemeClr val="bg1"/>
                </a:solidFill>
                <a:ea typeface="+mn-lt"/>
                <a:cs typeface="+mn-lt"/>
              </a:rPr>
              <a:t>Instagram</a:t>
            </a:r>
          </a:p>
          <a:p>
            <a:pPr marL="285750" indent="-285750">
              <a:buFont typeface="Arial"/>
              <a:buChar char="•"/>
            </a:pPr>
            <a:r>
              <a:rPr lang="en-US" sz="1700" dirty="0">
                <a:solidFill>
                  <a:schemeClr val="bg1"/>
                </a:solidFill>
                <a:ea typeface="+mn-lt"/>
                <a:cs typeface="+mn-lt"/>
              </a:rPr>
              <a:t>We will use Instagram for everything vintage and visual, showcasing videos such as: styling, functionality/versatility, and activities in Beefcakes 1920's gender neutral swim wear.     </a:t>
            </a:r>
            <a:endParaRPr lang="en-US" sz="1700" dirty="0">
              <a:solidFill>
                <a:schemeClr val="bg1"/>
              </a:solidFill>
              <a:cs typeface="Calibri"/>
            </a:endParaRPr>
          </a:p>
          <a:p>
            <a:r>
              <a:rPr lang="en-US" sz="1700" dirty="0" err="1">
                <a:solidFill>
                  <a:schemeClr val="bg1"/>
                </a:solidFill>
                <a:ea typeface="+mn-lt"/>
                <a:cs typeface="+mn-lt"/>
              </a:rPr>
              <a:t>TikTok</a:t>
            </a:r>
            <a:endParaRPr lang="en-US" sz="1700" dirty="0">
              <a:solidFill>
                <a:schemeClr val="bg1"/>
              </a:solidFill>
              <a:ea typeface="+mn-lt"/>
              <a:cs typeface="+mn-lt"/>
            </a:endParaRPr>
          </a:p>
          <a:p>
            <a:pPr marL="285750" indent="-285750">
              <a:buFont typeface="Arial"/>
              <a:buChar char="•"/>
            </a:pPr>
            <a:r>
              <a:rPr lang="en-US" sz="1700" dirty="0">
                <a:solidFill>
                  <a:schemeClr val="bg1"/>
                </a:solidFill>
                <a:ea typeface="+mn-lt"/>
                <a:cs typeface="+mn-lt"/>
              </a:rPr>
              <a:t>We will use humor on </a:t>
            </a:r>
            <a:r>
              <a:rPr lang="en-US" sz="1700" dirty="0" err="1">
                <a:solidFill>
                  <a:schemeClr val="bg1"/>
                </a:solidFill>
                <a:ea typeface="+mn-lt"/>
                <a:cs typeface="+mn-lt"/>
              </a:rPr>
              <a:t>TikTok</a:t>
            </a:r>
            <a:r>
              <a:rPr lang="en-US" sz="1700" dirty="0">
                <a:solidFill>
                  <a:schemeClr val="bg1"/>
                </a:solidFill>
                <a:ea typeface="+mn-lt"/>
                <a:cs typeface="+mn-lt"/>
              </a:rPr>
              <a:t> as a form of exposure with fun, randomly creative vintage places and swimwear videos.    </a:t>
            </a:r>
            <a:br>
              <a:rPr lang="en-US" sz="1700" dirty="0">
                <a:ea typeface="+mn-lt"/>
                <a:cs typeface="+mn-lt"/>
              </a:rPr>
            </a:br>
            <a:endParaRPr lang="en-US" sz="1700" dirty="0">
              <a:solidFill>
                <a:schemeClr val="bg1"/>
              </a:solidFill>
              <a:ea typeface="+mn-lt"/>
              <a:cs typeface="+mn-lt"/>
            </a:endParaRPr>
          </a:p>
          <a:p>
            <a:pPr marL="285750" indent="-285750">
              <a:buFont typeface="Arial,Sans-Serif"/>
              <a:buChar char="•"/>
            </a:pPr>
            <a:endParaRPr lang="en-US" sz="1700" dirty="0">
              <a:solidFill>
                <a:schemeClr val="bg1"/>
              </a:solidFill>
              <a:ea typeface="+mn-lt"/>
              <a:cs typeface="+mn-lt"/>
            </a:endParaRPr>
          </a:p>
          <a:p>
            <a:r>
              <a:rPr lang="en-US" sz="1700" dirty="0">
                <a:solidFill>
                  <a:schemeClr val="bg1"/>
                </a:solidFill>
                <a:ea typeface="+mn-lt"/>
                <a:cs typeface="+mn-lt"/>
              </a:rPr>
              <a:t>   </a:t>
            </a:r>
            <a:br>
              <a:rPr lang="en-US" sz="1700" dirty="0">
                <a:ea typeface="+mn-lt"/>
                <a:cs typeface="+mn-lt"/>
              </a:rPr>
            </a:br>
            <a:endParaRPr lang="en-US" sz="1700" dirty="0">
              <a:solidFill>
                <a:schemeClr val="bg1"/>
              </a:solidFill>
              <a:ea typeface="+mn-lt"/>
              <a:cs typeface="+mn-lt"/>
            </a:endParaRPr>
          </a:p>
          <a:p>
            <a:pPr marL="285750" indent="-285750">
              <a:buFont typeface="Arial"/>
              <a:buChar char="•"/>
            </a:pPr>
            <a:endParaRPr lang="en-US" sz="1700" dirty="0">
              <a:solidFill>
                <a:schemeClr val="bg1"/>
              </a:solidFill>
              <a:cs typeface="Calibri" panose="020F0502020204030204"/>
            </a:endParaRPr>
          </a:p>
        </p:txBody>
      </p:sp>
    </p:spTree>
    <p:extLst>
      <p:ext uri="{BB962C8B-B14F-4D97-AF65-F5344CB8AC3E}">
        <p14:creationId xmlns:p14="http://schemas.microsoft.com/office/powerpoint/2010/main" val="2465810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707845-96E7-EA4D-9CFD-FB4D7284C1EF}"/>
              </a:ext>
            </a:extLst>
          </p:cNvPr>
          <p:cNvSpPr>
            <a:spLocks noGrp="1"/>
          </p:cNvSpPr>
          <p:nvPr>
            <p:ph type="title"/>
          </p:nvPr>
        </p:nvSpPr>
        <p:spPr>
          <a:xfrm>
            <a:off x="503329" y="143594"/>
            <a:ext cx="11185341" cy="1130721"/>
          </a:xfrm>
        </p:spPr>
        <p:txBody>
          <a:bodyPr>
            <a:normAutofit/>
          </a:bodyPr>
          <a:lstStyle/>
          <a:p>
            <a:pPr algn="ctr"/>
            <a:r>
              <a:rPr lang="en-US" dirty="0">
                <a:solidFill>
                  <a:schemeClr val="bg1"/>
                </a:solidFill>
              </a:rPr>
              <a:t>Social Channel Plan</a:t>
            </a:r>
          </a:p>
        </p:txBody>
      </p:sp>
      <p:sp>
        <p:nvSpPr>
          <p:cNvPr id="10" name="Freeform: Shape 9">
            <a:extLst>
              <a:ext uri="{FF2B5EF4-FFF2-40B4-BE49-F238E27FC236}">
                <a16:creationId xmlns:a16="http://schemas.microsoft.com/office/drawing/2014/main" id="{D0A98BBA-D3EA-45DC-B8A1-9C61397D4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5862"/>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2" name="Freeform: Shape 11">
            <a:extLst>
              <a:ext uri="{FF2B5EF4-FFF2-40B4-BE49-F238E27FC236}">
                <a16:creationId xmlns:a16="http://schemas.microsoft.com/office/drawing/2014/main" id="{2E4C95AB-2BD7-4E38-BDD5-1E41F3A9B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0894"/>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5836128-58DE-4E5A-B27E-DFE747CA0B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1349" y="5364542"/>
            <a:ext cx="1562428" cy="1493465"/>
            <a:chOff x="3121343" y="4864099"/>
            <a:chExt cx="2085971" cy="1993901"/>
          </a:xfrm>
          <a:solidFill>
            <a:schemeClr val="bg1"/>
          </a:solidFill>
        </p:grpSpPr>
        <p:sp>
          <p:nvSpPr>
            <p:cNvPr id="15" name="Freeform: Shape 14">
              <a:extLst>
                <a:ext uri="{FF2B5EF4-FFF2-40B4-BE49-F238E27FC236}">
                  <a16:creationId xmlns:a16="http://schemas.microsoft.com/office/drawing/2014/main" id="{A92DF49A-063A-4F60-BE30-D26826492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6" name="Freeform: Shape 15">
              <a:extLst>
                <a:ext uri="{FF2B5EF4-FFF2-40B4-BE49-F238E27FC236}">
                  <a16:creationId xmlns:a16="http://schemas.microsoft.com/office/drawing/2014/main" id="{70DCBBE0-7DEE-43ED-BEE3-ABB179CFC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7" name="Freeform: Shape 16">
              <a:extLst>
                <a:ext uri="{FF2B5EF4-FFF2-40B4-BE49-F238E27FC236}">
                  <a16:creationId xmlns:a16="http://schemas.microsoft.com/office/drawing/2014/main" id="{539FE8DF-D1B2-4074-9BDF-C458EA012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Freeform: Shape 17">
              <a:extLst>
                <a:ext uri="{FF2B5EF4-FFF2-40B4-BE49-F238E27FC236}">
                  <a16:creationId xmlns:a16="http://schemas.microsoft.com/office/drawing/2014/main" id="{61C143B5-6E24-417D-A035-65747A8E9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9" name="Freeform: Shape 18">
              <a:extLst>
                <a:ext uri="{FF2B5EF4-FFF2-40B4-BE49-F238E27FC236}">
                  <a16:creationId xmlns:a16="http://schemas.microsoft.com/office/drawing/2014/main" id="{0331ED8C-8819-4FFB-BF3C-FDA6A90D4B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0" name="Freeform: Shape 19">
              <a:extLst>
                <a:ext uri="{FF2B5EF4-FFF2-40B4-BE49-F238E27FC236}">
                  <a16:creationId xmlns:a16="http://schemas.microsoft.com/office/drawing/2014/main" id="{2A39574D-5ECC-4A94-9CB6-646D90DA5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1" name="Freeform: Shape 20">
              <a:extLst>
                <a:ext uri="{FF2B5EF4-FFF2-40B4-BE49-F238E27FC236}">
                  <a16:creationId xmlns:a16="http://schemas.microsoft.com/office/drawing/2014/main" id="{6A73D6F7-977D-4026-8F68-CA63C162C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Freeform: Shape 21">
              <a:extLst>
                <a:ext uri="{FF2B5EF4-FFF2-40B4-BE49-F238E27FC236}">
                  <a16:creationId xmlns:a16="http://schemas.microsoft.com/office/drawing/2014/main" id="{56348370-4FD9-4A99-BB05-944D5B0B0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3" name="Freeform: Shape 22">
              <a:extLst>
                <a:ext uri="{FF2B5EF4-FFF2-40B4-BE49-F238E27FC236}">
                  <a16:creationId xmlns:a16="http://schemas.microsoft.com/office/drawing/2014/main" id="{D1146D46-43DB-4487-A191-0970511C3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Freeform: Shape 23">
              <a:extLst>
                <a:ext uri="{FF2B5EF4-FFF2-40B4-BE49-F238E27FC236}">
                  <a16:creationId xmlns:a16="http://schemas.microsoft.com/office/drawing/2014/main" id="{DDA0090F-4FBF-434D-83B1-B274F83A9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5" name="Freeform: Shape 24">
              <a:extLst>
                <a:ext uri="{FF2B5EF4-FFF2-40B4-BE49-F238E27FC236}">
                  <a16:creationId xmlns:a16="http://schemas.microsoft.com/office/drawing/2014/main" id="{C8DF6032-C07A-45C6-8A4F-04EF4EDC04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6" name="Freeform: Shape 25">
              <a:extLst>
                <a:ext uri="{FF2B5EF4-FFF2-40B4-BE49-F238E27FC236}">
                  <a16:creationId xmlns:a16="http://schemas.microsoft.com/office/drawing/2014/main" id="{F5B89F44-A096-479D-AD1F-120561C282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7" name="Freeform: Shape 26">
              <a:extLst>
                <a:ext uri="{FF2B5EF4-FFF2-40B4-BE49-F238E27FC236}">
                  <a16:creationId xmlns:a16="http://schemas.microsoft.com/office/drawing/2014/main" id="{25547DC8-8B87-4446-9CC9-65AF04A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sp>
        <p:nvSpPr>
          <p:cNvPr id="32" name="Content Placeholder 4">
            <a:extLst>
              <a:ext uri="{FF2B5EF4-FFF2-40B4-BE49-F238E27FC236}">
                <a16:creationId xmlns:a16="http://schemas.microsoft.com/office/drawing/2014/main" id="{3712B075-AED5-5347-8550-D706043E02D7}"/>
              </a:ext>
            </a:extLst>
          </p:cNvPr>
          <p:cNvSpPr txBox="1">
            <a:spLocks/>
          </p:cNvSpPr>
          <p:nvPr/>
        </p:nvSpPr>
        <p:spPr>
          <a:xfrm>
            <a:off x="839788" y="2331990"/>
            <a:ext cx="5157787"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v</a:t>
            </a:r>
          </a:p>
        </p:txBody>
      </p:sp>
      <p:pic>
        <p:nvPicPr>
          <p:cNvPr id="4" name="Picture 4" descr="Table&#10;&#10;Description automatically generated">
            <a:extLst>
              <a:ext uri="{FF2B5EF4-FFF2-40B4-BE49-F238E27FC236}">
                <a16:creationId xmlns:a16="http://schemas.microsoft.com/office/drawing/2014/main" id="{4387F0C3-C1DE-4BEC-96A3-551C181235C6}"/>
              </a:ext>
            </a:extLst>
          </p:cNvPr>
          <p:cNvPicPr>
            <a:picLocks noChangeAspect="1"/>
          </p:cNvPicPr>
          <p:nvPr/>
        </p:nvPicPr>
        <p:blipFill>
          <a:blip r:embed="rId2"/>
          <a:stretch>
            <a:fillRect/>
          </a:stretch>
        </p:blipFill>
        <p:spPr>
          <a:xfrm>
            <a:off x="8052458" y="1395037"/>
            <a:ext cx="3718918" cy="3440509"/>
          </a:xfrm>
          <a:prstGeom prst="rect">
            <a:avLst/>
          </a:prstGeom>
        </p:spPr>
      </p:pic>
      <p:pic>
        <p:nvPicPr>
          <p:cNvPr id="5" name="Picture 5">
            <a:extLst>
              <a:ext uri="{FF2B5EF4-FFF2-40B4-BE49-F238E27FC236}">
                <a16:creationId xmlns:a16="http://schemas.microsoft.com/office/drawing/2014/main" id="{37F50E67-F8DC-4772-9352-9DDE4387BEFE}"/>
              </a:ext>
            </a:extLst>
          </p:cNvPr>
          <p:cNvPicPr>
            <a:picLocks noChangeAspect="1"/>
          </p:cNvPicPr>
          <p:nvPr/>
        </p:nvPicPr>
        <p:blipFill>
          <a:blip r:embed="rId3"/>
          <a:stretch>
            <a:fillRect/>
          </a:stretch>
        </p:blipFill>
        <p:spPr>
          <a:xfrm>
            <a:off x="8052458" y="4944402"/>
            <a:ext cx="3718918" cy="591482"/>
          </a:xfrm>
          <a:prstGeom prst="rect">
            <a:avLst/>
          </a:prstGeom>
        </p:spPr>
      </p:pic>
      <p:graphicFrame>
        <p:nvGraphicFramePr>
          <p:cNvPr id="3" name="Diagram 5">
            <a:extLst>
              <a:ext uri="{FF2B5EF4-FFF2-40B4-BE49-F238E27FC236}">
                <a16:creationId xmlns:a16="http://schemas.microsoft.com/office/drawing/2014/main" id="{86F41A64-1FFD-47B7-BA59-143155692913}"/>
              </a:ext>
            </a:extLst>
          </p:cNvPr>
          <p:cNvGraphicFramePr>
            <a:graphicFrameLocks noChangeAspect="1"/>
          </p:cNvGraphicFramePr>
          <p:nvPr>
            <p:extLst>
              <p:ext uri="{D42A27DB-BD31-4B8C-83A1-F6EECF244321}">
                <p14:modId xmlns:p14="http://schemas.microsoft.com/office/powerpoint/2010/main" val="3634730370"/>
              </p:ext>
            </p:extLst>
          </p:nvPr>
        </p:nvGraphicFramePr>
        <p:xfrm>
          <a:off x="0" y="1232648"/>
          <a:ext cx="7930147" cy="51280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18282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707845-96E7-EA4D-9CFD-FB4D7284C1EF}"/>
              </a:ext>
            </a:extLst>
          </p:cNvPr>
          <p:cNvSpPr>
            <a:spLocks noGrp="1"/>
          </p:cNvSpPr>
          <p:nvPr>
            <p:ph type="title"/>
          </p:nvPr>
        </p:nvSpPr>
        <p:spPr>
          <a:xfrm>
            <a:off x="503329" y="-72306"/>
            <a:ext cx="11185341" cy="1130721"/>
          </a:xfrm>
        </p:spPr>
        <p:txBody>
          <a:bodyPr>
            <a:normAutofit/>
          </a:bodyPr>
          <a:lstStyle/>
          <a:p>
            <a:pPr algn="ctr"/>
            <a:r>
              <a:rPr lang="en-US">
                <a:solidFill>
                  <a:schemeClr val="bg1"/>
                </a:solidFill>
              </a:rPr>
              <a:t>Content Calendar</a:t>
            </a:r>
          </a:p>
        </p:txBody>
      </p:sp>
      <p:sp>
        <p:nvSpPr>
          <p:cNvPr id="10" name="Freeform: Shape 9">
            <a:extLst>
              <a:ext uri="{FF2B5EF4-FFF2-40B4-BE49-F238E27FC236}">
                <a16:creationId xmlns:a16="http://schemas.microsoft.com/office/drawing/2014/main" id="{D0A98BBA-D3EA-45DC-B8A1-9C61397D4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5862"/>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2" name="Freeform: Shape 11">
            <a:extLst>
              <a:ext uri="{FF2B5EF4-FFF2-40B4-BE49-F238E27FC236}">
                <a16:creationId xmlns:a16="http://schemas.microsoft.com/office/drawing/2014/main" id="{2E4C95AB-2BD7-4E38-BDD5-1E41F3A9B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0894"/>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5836128-58DE-4E5A-B27E-DFE747CA0B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1348" y="5364542"/>
            <a:ext cx="1562428" cy="1493465"/>
            <a:chOff x="3121343" y="4864099"/>
            <a:chExt cx="2085971" cy="1993901"/>
          </a:xfrm>
          <a:solidFill>
            <a:schemeClr val="bg1"/>
          </a:solidFill>
        </p:grpSpPr>
        <p:sp>
          <p:nvSpPr>
            <p:cNvPr id="15" name="Freeform: Shape 14">
              <a:extLst>
                <a:ext uri="{FF2B5EF4-FFF2-40B4-BE49-F238E27FC236}">
                  <a16:creationId xmlns:a16="http://schemas.microsoft.com/office/drawing/2014/main" id="{A92DF49A-063A-4F60-BE30-D26826492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6" name="Freeform: Shape 15">
              <a:extLst>
                <a:ext uri="{FF2B5EF4-FFF2-40B4-BE49-F238E27FC236}">
                  <a16:creationId xmlns:a16="http://schemas.microsoft.com/office/drawing/2014/main" id="{70DCBBE0-7DEE-43ED-BEE3-ABB179CFC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7" name="Freeform: Shape 16">
              <a:extLst>
                <a:ext uri="{FF2B5EF4-FFF2-40B4-BE49-F238E27FC236}">
                  <a16:creationId xmlns:a16="http://schemas.microsoft.com/office/drawing/2014/main" id="{539FE8DF-D1B2-4074-9BDF-C458EA012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Freeform: Shape 17">
              <a:extLst>
                <a:ext uri="{FF2B5EF4-FFF2-40B4-BE49-F238E27FC236}">
                  <a16:creationId xmlns:a16="http://schemas.microsoft.com/office/drawing/2014/main" id="{61C143B5-6E24-417D-A035-65747A8E9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9" name="Freeform: Shape 18">
              <a:extLst>
                <a:ext uri="{FF2B5EF4-FFF2-40B4-BE49-F238E27FC236}">
                  <a16:creationId xmlns:a16="http://schemas.microsoft.com/office/drawing/2014/main" id="{0331ED8C-8819-4FFB-BF3C-FDA6A90D4B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0" name="Freeform: Shape 19">
              <a:extLst>
                <a:ext uri="{FF2B5EF4-FFF2-40B4-BE49-F238E27FC236}">
                  <a16:creationId xmlns:a16="http://schemas.microsoft.com/office/drawing/2014/main" id="{2A39574D-5ECC-4A94-9CB6-646D90DA5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1" name="Freeform: Shape 20">
              <a:extLst>
                <a:ext uri="{FF2B5EF4-FFF2-40B4-BE49-F238E27FC236}">
                  <a16:creationId xmlns:a16="http://schemas.microsoft.com/office/drawing/2014/main" id="{6A73D6F7-977D-4026-8F68-CA63C162C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Freeform: Shape 21">
              <a:extLst>
                <a:ext uri="{FF2B5EF4-FFF2-40B4-BE49-F238E27FC236}">
                  <a16:creationId xmlns:a16="http://schemas.microsoft.com/office/drawing/2014/main" id="{56348370-4FD9-4A99-BB05-944D5B0B0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3" name="Freeform: Shape 22">
              <a:extLst>
                <a:ext uri="{FF2B5EF4-FFF2-40B4-BE49-F238E27FC236}">
                  <a16:creationId xmlns:a16="http://schemas.microsoft.com/office/drawing/2014/main" id="{D1146D46-43DB-4487-A191-0970511C3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Freeform: Shape 23">
              <a:extLst>
                <a:ext uri="{FF2B5EF4-FFF2-40B4-BE49-F238E27FC236}">
                  <a16:creationId xmlns:a16="http://schemas.microsoft.com/office/drawing/2014/main" id="{DDA0090F-4FBF-434D-83B1-B274F83A9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5" name="Freeform: Shape 24">
              <a:extLst>
                <a:ext uri="{FF2B5EF4-FFF2-40B4-BE49-F238E27FC236}">
                  <a16:creationId xmlns:a16="http://schemas.microsoft.com/office/drawing/2014/main" id="{C8DF6032-C07A-45C6-8A4F-04EF4EDC04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6" name="Freeform: Shape 25">
              <a:extLst>
                <a:ext uri="{FF2B5EF4-FFF2-40B4-BE49-F238E27FC236}">
                  <a16:creationId xmlns:a16="http://schemas.microsoft.com/office/drawing/2014/main" id="{F5B89F44-A096-479D-AD1F-120561C282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7" name="Freeform: Shape 26">
              <a:extLst>
                <a:ext uri="{FF2B5EF4-FFF2-40B4-BE49-F238E27FC236}">
                  <a16:creationId xmlns:a16="http://schemas.microsoft.com/office/drawing/2014/main" id="{25547DC8-8B87-4446-9CC9-65AF04A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pic>
        <p:nvPicPr>
          <p:cNvPr id="4" name="Picture 4" descr="Table&#10;&#10;Description automatically generated">
            <a:extLst>
              <a:ext uri="{FF2B5EF4-FFF2-40B4-BE49-F238E27FC236}">
                <a16:creationId xmlns:a16="http://schemas.microsoft.com/office/drawing/2014/main" id="{7042F209-5630-4B9B-934C-CE6B11EA470B}"/>
              </a:ext>
            </a:extLst>
          </p:cNvPr>
          <p:cNvPicPr>
            <a:picLocks noChangeAspect="1"/>
          </p:cNvPicPr>
          <p:nvPr/>
        </p:nvPicPr>
        <p:blipFill>
          <a:blip r:embed="rId2"/>
          <a:stretch>
            <a:fillRect/>
          </a:stretch>
        </p:blipFill>
        <p:spPr>
          <a:xfrm>
            <a:off x="336584" y="3797329"/>
            <a:ext cx="5046650" cy="2953256"/>
          </a:xfrm>
          <a:prstGeom prst="rect">
            <a:avLst/>
          </a:prstGeom>
        </p:spPr>
      </p:pic>
      <p:pic>
        <p:nvPicPr>
          <p:cNvPr id="5" name="Picture 5">
            <a:extLst>
              <a:ext uri="{FF2B5EF4-FFF2-40B4-BE49-F238E27FC236}">
                <a16:creationId xmlns:a16="http://schemas.microsoft.com/office/drawing/2014/main" id="{100A6657-98D0-493A-8536-242DB0B4326C}"/>
              </a:ext>
            </a:extLst>
          </p:cNvPr>
          <p:cNvPicPr>
            <a:picLocks noChangeAspect="1"/>
          </p:cNvPicPr>
          <p:nvPr/>
        </p:nvPicPr>
        <p:blipFill>
          <a:blip r:embed="rId3"/>
          <a:stretch>
            <a:fillRect/>
          </a:stretch>
        </p:blipFill>
        <p:spPr>
          <a:xfrm>
            <a:off x="339054" y="870253"/>
            <a:ext cx="5046650" cy="2933907"/>
          </a:xfrm>
          <a:prstGeom prst="rect">
            <a:avLst/>
          </a:prstGeom>
        </p:spPr>
      </p:pic>
      <p:pic>
        <p:nvPicPr>
          <p:cNvPr id="6" name="Picture 6" descr="Table&#10;&#10;Description automatically generated">
            <a:extLst>
              <a:ext uri="{FF2B5EF4-FFF2-40B4-BE49-F238E27FC236}">
                <a16:creationId xmlns:a16="http://schemas.microsoft.com/office/drawing/2014/main" id="{80BE6BEB-7A7B-4E84-A2F5-8F9CB0C39D35}"/>
              </a:ext>
            </a:extLst>
          </p:cNvPr>
          <p:cNvPicPr>
            <a:picLocks noChangeAspect="1"/>
          </p:cNvPicPr>
          <p:nvPr/>
        </p:nvPicPr>
        <p:blipFill>
          <a:blip r:embed="rId4"/>
          <a:stretch>
            <a:fillRect/>
          </a:stretch>
        </p:blipFill>
        <p:spPr>
          <a:xfrm>
            <a:off x="6593226" y="873953"/>
            <a:ext cx="5197884" cy="2922368"/>
          </a:xfrm>
          <a:prstGeom prst="rect">
            <a:avLst/>
          </a:prstGeom>
        </p:spPr>
      </p:pic>
      <p:pic>
        <p:nvPicPr>
          <p:cNvPr id="7" name="Picture 8" descr="Table&#10;&#10;Description automatically generated">
            <a:extLst>
              <a:ext uri="{FF2B5EF4-FFF2-40B4-BE49-F238E27FC236}">
                <a16:creationId xmlns:a16="http://schemas.microsoft.com/office/drawing/2014/main" id="{2001B016-E2B6-4FCB-B93B-CA3BB9B4D2C9}"/>
              </a:ext>
            </a:extLst>
          </p:cNvPr>
          <p:cNvPicPr>
            <a:picLocks noChangeAspect="1"/>
          </p:cNvPicPr>
          <p:nvPr/>
        </p:nvPicPr>
        <p:blipFill>
          <a:blip r:embed="rId5"/>
          <a:stretch>
            <a:fillRect/>
          </a:stretch>
        </p:blipFill>
        <p:spPr>
          <a:xfrm>
            <a:off x="6594650" y="3801785"/>
            <a:ext cx="5195041" cy="2933204"/>
          </a:xfrm>
          <a:prstGeom prst="rect">
            <a:avLst/>
          </a:prstGeom>
        </p:spPr>
      </p:pic>
    </p:spTree>
    <p:extLst>
      <p:ext uri="{BB962C8B-B14F-4D97-AF65-F5344CB8AC3E}">
        <p14:creationId xmlns:p14="http://schemas.microsoft.com/office/powerpoint/2010/main" val="3402754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0E49531-9122-4F61-B9BD-065F144FD5D2}"/>
              </a:ext>
            </a:extLst>
          </p:cNvPr>
          <p:cNvPicPr>
            <a:picLocks noChangeAspect="1"/>
          </p:cNvPicPr>
          <p:nvPr/>
        </p:nvPicPr>
        <p:blipFill>
          <a:blip r:embed="rId2"/>
          <a:stretch>
            <a:fillRect/>
          </a:stretch>
        </p:blipFill>
        <p:spPr>
          <a:xfrm>
            <a:off x="-2458" y="2124"/>
            <a:ext cx="4060134" cy="2354745"/>
          </a:xfrm>
          <a:prstGeom prst="rect">
            <a:avLst/>
          </a:prstGeom>
        </p:spPr>
      </p:pic>
      <p:pic>
        <p:nvPicPr>
          <p:cNvPr id="5" name="Picture 5">
            <a:extLst>
              <a:ext uri="{FF2B5EF4-FFF2-40B4-BE49-F238E27FC236}">
                <a16:creationId xmlns:a16="http://schemas.microsoft.com/office/drawing/2014/main" id="{C3059ADD-0A68-4A80-8569-B3CA3F2D5A8B}"/>
              </a:ext>
            </a:extLst>
          </p:cNvPr>
          <p:cNvPicPr>
            <a:picLocks noChangeAspect="1"/>
          </p:cNvPicPr>
          <p:nvPr/>
        </p:nvPicPr>
        <p:blipFill>
          <a:blip r:embed="rId3"/>
          <a:stretch>
            <a:fillRect/>
          </a:stretch>
        </p:blipFill>
        <p:spPr>
          <a:xfrm>
            <a:off x="4053509" y="-1243"/>
            <a:ext cx="4118113" cy="2363028"/>
          </a:xfrm>
          <a:prstGeom prst="rect">
            <a:avLst/>
          </a:prstGeom>
        </p:spPr>
      </p:pic>
      <p:pic>
        <p:nvPicPr>
          <p:cNvPr id="6" name="Picture 6">
            <a:extLst>
              <a:ext uri="{FF2B5EF4-FFF2-40B4-BE49-F238E27FC236}">
                <a16:creationId xmlns:a16="http://schemas.microsoft.com/office/drawing/2014/main" id="{6C3122F2-D263-4C6C-BCCA-8ED08F4AE5EC}"/>
              </a:ext>
            </a:extLst>
          </p:cNvPr>
          <p:cNvPicPr>
            <a:picLocks noChangeAspect="1"/>
          </p:cNvPicPr>
          <p:nvPr/>
        </p:nvPicPr>
        <p:blipFill>
          <a:blip r:embed="rId4"/>
          <a:stretch>
            <a:fillRect/>
          </a:stretch>
        </p:blipFill>
        <p:spPr>
          <a:xfrm>
            <a:off x="8103705" y="-5250"/>
            <a:ext cx="4106358" cy="2367036"/>
          </a:xfrm>
          <a:prstGeom prst="rect">
            <a:avLst/>
          </a:prstGeom>
        </p:spPr>
      </p:pic>
      <p:pic>
        <p:nvPicPr>
          <p:cNvPr id="7" name="Picture 7">
            <a:extLst>
              <a:ext uri="{FF2B5EF4-FFF2-40B4-BE49-F238E27FC236}">
                <a16:creationId xmlns:a16="http://schemas.microsoft.com/office/drawing/2014/main" id="{26C5DEB8-34DE-4211-B578-41AEE17D99FD}"/>
              </a:ext>
            </a:extLst>
          </p:cNvPr>
          <p:cNvPicPr>
            <a:picLocks noChangeAspect="1"/>
          </p:cNvPicPr>
          <p:nvPr/>
        </p:nvPicPr>
        <p:blipFill>
          <a:blip r:embed="rId5"/>
          <a:stretch>
            <a:fillRect/>
          </a:stretch>
        </p:blipFill>
        <p:spPr>
          <a:xfrm>
            <a:off x="-4969" y="2359300"/>
            <a:ext cx="4101547" cy="2296767"/>
          </a:xfrm>
          <a:prstGeom prst="rect">
            <a:avLst/>
          </a:prstGeom>
        </p:spPr>
      </p:pic>
      <p:pic>
        <p:nvPicPr>
          <p:cNvPr id="8" name="Picture 8">
            <a:extLst>
              <a:ext uri="{FF2B5EF4-FFF2-40B4-BE49-F238E27FC236}">
                <a16:creationId xmlns:a16="http://schemas.microsoft.com/office/drawing/2014/main" id="{C9AAEA36-B41B-4E3B-9A15-15DFA9581F00}"/>
              </a:ext>
            </a:extLst>
          </p:cNvPr>
          <p:cNvPicPr>
            <a:picLocks noChangeAspect="1"/>
          </p:cNvPicPr>
          <p:nvPr/>
        </p:nvPicPr>
        <p:blipFill>
          <a:blip r:embed="rId6"/>
          <a:stretch>
            <a:fillRect/>
          </a:stretch>
        </p:blipFill>
        <p:spPr>
          <a:xfrm>
            <a:off x="4053509" y="2359300"/>
            <a:ext cx="4060133" cy="2288484"/>
          </a:xfrm>
          <a:prstGeom prst="rect">
            <a:avLst/>
          </a:prstGeom>
        </p:spPr>
      </p:pic>
      <p:pic>
        <p:nvPicPr>
          <p:cNvPr id="9" name="Picture 9">
            <a:extLst>
              <a:ext uri="{FF2B5EF4-FFF2-40B4-BE49-F238E27FC236}">
                <a16:creationId xmlns:a16="http://schemas.microsoft.com/office/drawing/2014/main" id="{26FCDB2A-31EC-4125-86EA-B83590092753}"/>
              </a:ext>
            </a:extLst>
          </p:cNvPr>
          <p:cNvPicPr>
            <a:picLocks noChangeAspect="1"/>
          </p:cNvPicPr>
          <p:nvPr/>
        </p:nvPicPr>
        <p:blipFill>
          <a:blip r:embed="rId7"/>
          <a:stretch>
            <a:fillRect/>
          </a:stretch>
        </p:blipFill>
        <p:spPr>
          <a:xfrm>
            <a:off x="8111986" y="2359301"/>
            <a:ext cx="4084982" cy="2280201"/>
          </a:xfrm>
          <a:prstGeom prst="rect">
            <a:avLst/>
          </a:prstGeom>
        </p:spPr>
      </p:pic>
      <p:pic>
        <p:nvPicPr>
          <p:cNvPr id="10" name="Picture 10">
            <a:extLst>
              <a:ext uri="{FF2B5EF4-FFF2-40B4-BE49-F238E27FC236}">
                <a16:creationId xmlns:a16="http://schemas.microsoft.com/office/drawing/2014/main" id="{B516D7A9-8576-4979-AA0C-6B78B39F9585}"/>
              </a:ext>
            </a:extLst>
          </p:cNvPr>
          <p:cNvPicPr>
            <a:picLocks noChangeAspect="1"/>
          </p:cNvPicPr>
          <p:nvPr/>
        </p:nvPicPr>
        <p:blipFill>
          <a:blip r:embed="rId8"/>
          <a:stretch>
            <a:fillRect/>
          </a:stretch>
        </p:blipFill>
        <p:spPr>
          <a:xfrm>
            <a:off x="-6037" y="4643164"/>
            <a:ext cx="4107958" cy="2226497"/>
          </a:xfrm>
          <a:prstGeom prst="rect">
            <a:avLst/>
          </a:prstGeom>
        </p:spPr>
      </p:pic>
      <p:pic>
        <p:nvPicPr>
          <p:cNvPr id="11" name="Picture 11">
            <a:extLst>
              <a:ext uri="{FF2B5EF4-FFF2-40B4-BE49-F238E27FC236}">
                <a16:creationId xmlns:a16="http://schemas.microsoft.com/office/drawing/2014/main" id="{F461E073-58EC-4831-B34A-366902252F1E}"/>
              </a:ext>
            </a:extLst>
          </p:cNvPr>
          <p:cNvPicPr>
            <a:picLocks noChangeAspect="1"/>
          </p:cNvPicPr>
          <p:nvPr/>
        </p:nvPicPr>
        <p:blipFill>
          <a:blip r:embed="rId9"/>
          <a:stretch>
            <a:fillRect/>
          </a:stretch>
        </p:blipFill>
        <p:spPr>
          <a:xfrm>
            <a:off x="8098094" y="4634880"/>
            <a:ext cx="4101814" cy="2230505"/>
          </a:xfrm>
          <a:prstGeom prst="rect">
            <a:avLst/>
          </a:prstGeom>
        </p:spPr>
      </p:pic>
      <p:pic>
        <p:nvPicPr>
          <p:cNvPr id="12" name="Picture 12" descr="Logo&#10;&#10;Description automatically generated">
            <a:extLst>
              <a:ext uri="{FF2B5EF4-FFF2-40B4-BE49-F238E27FC236}">
                <a16:creationId xmlns:a16="http://schemas.microsoft.com/office/drawing/2014/main" id="{BE72AC53-8D7D-4420-8F06-DAD7637BBD82}"/>
              </a:ext>
            </a:extLst>
          </p:cNvPr>
          <p:cNvPicPr>
            <a:picLocks noChangeAspect="1"/>
          </p:cNvPicPr>
          <p:nvPr/>
        </p:nvPicPr>
        <p:blipFill>
          <a:blip r:embed="rId10"/>
          <a:stretch>
            <a:fillRect/>
          </a:stretch>
        </p:blipFill>
        <p:spPr>
          <a:xfrm>
            <a:off x="4976350" y="4674943"/>
            <a:ext cx="2239298" cy="2153856"/>
          </a:xfrm>
          <a:prstGeom prst="rect">
            <a:avLst/>
          </a:prstGeom>
        </p:spPr>
      </p:pic>
    </p:spTree>
    <p:extLst>
      <p:ext uri="{BB962C8B-B14F-4D97-AF65-F5344CB8AC3E}">
        <p14:creationId xmlns:p14="http://schemas.microsoft.com/office/powerpoint/2010/main" val="4132432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707845-96E7-EA4D-9CFD-FB4D7284C1EF}"/>
              </a:ext>
            </a:extLst>
          </p:cNvPr>
          <p:cNvSpPr>
            <a:spLocks noGrp="1"/>
          </p:cNvSpPr>
          <p:nvPr>
            <p:ph type="title"/>
          </p:nvPr>
        </p:nvSpPr>
        <p:spPr>
          <a:xfrm>
            <a:off x="128190" y="987045"/>
            <a:ext cx="4610517" cy="4641720"/>
          </a:xfrm>
        </p:spPr>
        <p:txBody>
          <a:bodyPr>
            <a:normAutofit/>
          </a:bodyPr>
          <a:lstStyle/>
          <a:p>
            <a:pPr algn="ctr"/>
            <a:r>
              <a:rPr lang="en-US">
                <a:solidFill>
                  <a:schemeClr val="bg1"/>
                </a:solidFill>
              </a:rPr>
              <a:t>SEO Plan</a:t>
            </a:r>
          </a:p>
        </p:txBody>
      </p:sp>
      <p:sp>
        <p:nvSpPr>
          <p:cNvPr id="10" name="Freeform: Shape 9">
            <a:extLst>
              <a:ext uri="{FF2B5EF4-FFF2-40B4-BE49-F238E27FC236}">
                <a16:creationId xmlns:a16="http://schemas.microsoft.com/office/drawing/2014/main" id="{D0A98BBA-D3EA-45DC-B8A1-9C61397D4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5862"/>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2" name="Freeform: Shape 11">
            <a:extLst>
              <a:ext uri="{FF2B5EF4-FFF2-40B4-BE49-F238E27FC236}">
                <a16:creationId xmlns:a16="http://schemas.microsoft.com/office/drawing/2014/main" id="{2E4C95AB-2BD7-4E38-BDD5-1E41F3A9B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0894"/>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193F68CE-AFC6-134B-85B2-2DCA26683A32}"/>
              </a:ext>
            </a:extLst>
          </p:cNvPr>
          <p:cNvGraphicFramePr>
            <a:graphicFrameLocks noGrp="1"/>
          </p:cNvGraphicFramePr>
          <p:nvPr>
            <p:ph idx="1"/>
            <p:extLst>
              <p:ext uri="{D42A27DB-BD31-4B8C-83A1-F6EECF244321}">
                <p14:modId xmlns:p14="http://schemas.microsoft.com/office/powerpoint/2010/main" val="1903023454"/>
              </p:ext>
            </p:extLst>
          </p:nvPr>
        </p:nvGraphicFramePr>
        <p:xfrm>
          <a:off x="4793639" y="194413"/>
          <a:ext cx="7236606" cy="64691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4" name="Group 13">
            <a:extLst>
              <a:ext uri="{FF2B5EF4-FFF2-40B4-BE49-F238E27FC236}">
                <a16:creationId xmlns:a16="http://schemas.microsoft.com/office/drawing/2014/main" id="{85836128-58DE-4E5A-B27E-DFE747CA0B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1349" y="5364542"/>
            <a:ext cx="1562428" cy="1493465"/>
            <a:chOff x="3121343" y="4864099"/>
            <a:chExt cx="2085971" cy="1993901"/>
          </a:xfrm>
          <a:solidFill>
            <a:schemeClr val="bg1"/>
          </a:solidFill>
        </p:grpSpPr>
        <p:sp>
          <p:nvSpPr>
            <p:cNvPr id="15" name="Freeform: Shape 14">
              <a:extLst>
                <a:ext uri="{FF2B5EF4-FFF2-40B4-BE49-F238E27FC236}">
                  <a16:creationId xmlns:a16="http://schemas.microsoft.com/office/drawing/2014/main" id="{A92DF49A-063A-4F60-BE30-D26826492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6" name="Freeform: Shape 15">
              <a:extLst>
                <a:ext uri="{FF2B5EF4-FFF2-40B4-BE49-F238E27FC236}">
                  <a16:creationId xmlns:a16="http://schemas.microsoft.com/office/drawing/2014/main" id="{70DCBBE0-7DEE-43ED-BEE3-ABB179CFC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7" name="Freeform: Shape 16">
              <a:extLst>
                <a:ext uri="{FF2B5EF4-FFF2-40B4-BE49-F238E27FC236}">
                  <a16:creationId xmlns:a16="http://schemas.microsoft.com/office/drawing/2014/main" id="{539FE8DF-D1B2-4074-9BDF-C458EA012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Freeform: Shape 17">
              <a:extLst>
                <a:ext uri="{FF2B5EF4-FFF2-40B4-BE49-F238E27FC236}">
                  <a16:creationId xmlns:a16="http://schemas.microsoft.com/office/drawing/2014/main" id="{61C143B5-6E24-417D-A035-65747A8E9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9" name="Freeform: Shape 18">
              <a:extLst>
                <a:ext uri="{FF2B5EF4-FFF2-40B4-BE49-F238E27FC236}">
                  <a16:creationId xmlns:a16="http://schemas.microsoft.com/office/drawing/2014/main" id="{0331ED8C-8819-4FFB-BF3C-FDA6A90D4B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0" name="Freeform: Shape 19">
              <a:extLst>
                <a:ext uri="{FF2B5EF4-FFF2-40B4-BE49-F238E27FC236}">
                  <a16:creationId xmlns:a16="http://schemas.microsoft.com/office/drawing/2014/main" id="{2A39574D-5ECC-4A94-9CB6-646D90DA5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1" name="Freeform: Shape 20">
              <a:extLst>
                <a:ext uri="{FF2B5EF4-FFF2-40B4-BE49-F238E27FC236}">
                  <a16:creationId xmlns:a16="http://schemas.microsoft.com/office/drawing/2014/main" id="{6A73D6F7-977D-4026-8F68-CA63C162C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Freeform: Shape 21">
              <a:extLst>
                <a:ext uri="{FF2B5EF4-FFF2-40B4-BE49-F238E27FC236}">
                  <a16:creationId xmlns:a16="http://schemas.microsoft.com/office/drawing/2014/main" id="{56348370-4FD9-4A99-BB05-944D5B0B0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3" name="Freeform: Shape 22">
              <a:extLst>
                <a:ext uri="{FF2B5EF4-FFF2-40B4-BE49-F238E27FC236}">
                  <a16:creationId xmlns:a16="http://schemas.microsoft.com/office/drawing/2014/main" id="{D1146D46-43DB-4487-A191-0970511C3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Freeform: Shape 23">
              <a:extLst>
                <a:ext uri="{FF2B5EF4-FFF2-40B4-BE49-F238E27FC236}">
                  <a16:creationId xmlns:a16="http://schemas.microsoft.com/office/drawing/2014/main" id="{DDA0090F-4FBF-434D-83B1-B274F83A9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5" name="Freeform: Shape 24">
              <a:extLst>
                <a:ext uri="{FF2B5EF4-FFF2-40B4-BE49-F238E27FC236}">
                  <a16:creationId xmlns:a16="http://schemas.microsoft.com/office/drawing/2014/main" id="{C8DF6032-C07A-45C6-8A4F-04EF4EDC04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6" name="Freeform: Shape 25">
              <a:extLst>
                <a:ext uri="{FF2B5EF4-FFF2-40B4-BE49-F238E27FC236}">
                  <a16:creationId xmlns:a16="http://schemas.microsoft.com/office/drawing/2014/main" id="{F5B89F44-A096-479D-AD1F-120561C282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7" name="Freeform: Shape 26">
              <a:extLst>
                <a:ext uri="{FF2B5EF4-FFF2-40B4-BE49-F238E27FC236}">
                  <a16:creationId xmlns:a16="http://schemas.microsoft.com/office/drawing/2014/main" id="{25547DC8-8B87-4446-9CC9-65AF04A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spTree>
    <p:extLst>
      <p:ext uri="{BB962C8B-B14F-4D97-AF65-F5344CB8AC3E}">
        <p14:creationId xmlns:p14="http://schemas.microsoft.com/office/powerpoint/2010/main" val="877393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raphic 212">
            <a:extLst>
              <a:ext uri="{FF2B5EF4-FFF2-40B4-BE49-F238E27FC236}">
                <a16:creationId xmlns:a16="http://schemas.microsoft.com/office/drawing/2014/main" id="{55C61911-45B2-48BF-AC7A-1EB579B42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02373" y="798490"/>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0" name="Graphic 212">
            <a:extLst>
              <a:ext uri="{FF2B5EF4-FFF2-40B4-BE49-F238E27FC236}">
                <a16:creationId xmlns:a16="http://schemas.microsoft.com/office/drawing/2014/main" id="{2DE4D4CE-6DAE-4A05-BE5B-6BCE3F4EC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02373" y="798490"/>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0" name="Title 9">
            <a:extLst>
              <a:ext uri="{FF2B5EF4-FFF2-40B4-BE49-F238E27FC236}">
                <a16:creationId xmlns:a16="http://schemas.microsoft.com/office/drawing/2014/main" id="{B04F408B-4E22-3241-A8D3-768099F97E0E}"/>
              </a:ext>
            </a:extLst>
          </p:cNvPr>
          <p:cNvSpPr>
            <a:spLocks noGrp="1"/>
          </p:cNvSpPr>
          <p:nvPr>
            <p:ph type="title"/>
          </p:nvPr>
        </p:nvSpPr>
        <p:spPr>
          <a:xfrm>
            <a:off x="1102367" y="146827"/>
            <a:ext cx="4114571" cy="1017689"/>
          </a:xfrm>
        </p:spPr>
        <p:txBody>
          <a:bodyPr>
            <a:normAutofit/>
          </a:bodyPr>
          <a:lstStyle/>
          <a:p>
            <a:pPr algn="ctr"/>
            <a:r>
              <a:rPr lang="en-US" dirty="0">
                <a:solidFill>
                  <a:schemeClr val="bg1"/>
                </a:solidFill>
                <a:cs typeface="Calibri Light"/>
              </a:rPr>
              <a:t>Content</a:t>
            </a:r>
          </a:p>
        </p:txBody>
      </p:sp>
      <p:grpSp>
        <p:nvGrpSpPr>
          <p:cNvPr id="22" name="Group 21">
            <a:extLst>
              <a:ext uri="{FF2B5EF4-FFF2-40B4-BE49-F238E27FC236}">
                <a16:creationId xmlns:a16="http://schemas.microsoft.com/office/drawing/2014/main" id="{B8CB1D39-68D4-4372-BF3B-2A33A7495E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23" name="Freeform: Shape 22">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4" name="Freeform: Shape 23">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26" name="Oval 25">
            <a:extLst>
              <a:ext uri="{FF2B5EF4-FFF2-40B4-BE49-F238E27FC236}">
                <a16:creationId xmlns:a16="http://schemas.microsoft.com/office/drawing/2014/main" id="{10C23D31-5B0A-4956-A59F-A24F57D2A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988" y="4604761"/>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27">
            <a:extLst>
              <a:ext uri="{FF2B5EF4-FFF2-40B4-BE49-F238E27FC236}">
                <a16:creationId xmlns:a16="http://schemas.microsoft.com/office/drawing/2014/main" id="{F4C6FC6E-4AAF-4628-B7E5-85DF9D32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988" y="4604761"/>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3" descr="Text, letter&#10;&#10;Description automatically generated">
            <a:extLst>
              <a:ext uri="{FF2B5EF4-FFF2-40B4-BE49-F238E27FC236}">
                <a16:creationId xmlns:a16="http://schemas.microsoft.com/office/drawing/2014/main" id="{6C55E853-6D80-4473-9918-0A8D690AFEBC}"/>
              </a:ext>
            </a:extLst>
          </p:cNvPr>
          <p:cNvPicPr>
            <a:picLocks noGrp="1" noChangeAspect="1"/>
          </p:cNvPicPr>
          <p:nvPr>
            <p:ph idx="1"/>
          </p:nvPr>
        </p:nvPicPr>
        <p:blipFill>
          <a:blip r:embed="rId2"/>
          <a:stretch>
            <a:fillRect/>
          </a:stretch>
        </p:blipFill>
        <p:spPr>
          <a:xfrm>
            <a:off x="836421" y="1218932"/>
            <a:ext cx="5606413" cy="5199347"/>
          </a:xfrm>
        </p:spPr>
      </p:pic>
      <p:grpSp>
        <p:nvGrpSpPr>
          <p:cNvPr id="30"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31" name="Freeform: Shape 30">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4" name="Picture 4" descr="A picture containing text, person, screenshot&#10;&#10;Description automatically generated">
            <a:extLst>
              <a:ext uri="{FF2B5EF4-FFF2-40B4-BE49-F238E27FC236}">
                <a16:creationId xmlns:a16="http://schemas.microsoft.com/office/drawing/2014/main" id="{1F5DC303-5997-45C9-94FB-845B04A5B24F}"/>
              </a:ext>
            </a:extLst>
          </p:cNvPr>
          <p:cNvPicPr>
            <a:picLocks noChangeAspect="1"/>
          </p:cNvPicPr>
          <p:nvPr/>
        </p:nvPicPr>
        <p:blipFill>
          <a:blip r:embed="rId3"/>
          <a:stretch>
            <a:fillRect/>
          </a:stretch>
        </p:blipFill>
        <p:spPr>
          <a:xfrm>
            <a:off x="7464811" y="222809"/>
            <a:ext cx="3137647" cy="2064500"/>
          </a:xfrm>
          <a:prstGeom prst="rect">
            <a:avLst/>
          </a:prstGeom>
        </p:spPr>
      </p:pic>
      <p:pic>
        <p:nvPicPr>
          <p:cNvPr id="5" name="Picture 5" descr="Text&#10;&#10;Description automatically generated">
            <a:extLst>
              <a:ext uri="{FF2B5EF4-FFF2-40B4-BE49-F238E27FC236}">
                <a16:creationId xmlns:a16="http://schemas.microsoft.com/office/drawing/2014/main" id="{7EB68233-4770-438B-BC2A-E209474C3BF0}"/>
              </a:ext>
            </a:extLst>
          </p:cNvPr>
          <p:cNvPicPr>
            <a:picLocks noChangeAspect="1"/>
          </p:cNvPicPr>
          <p:nvPr/>
        </p:nvPicPr>
        <p:blipFill>
          <a:blip r:embed="rId4"/>
          <a:stretch>
            <a:fillRect/>
          </a:stretch>
        </p:blipFill>
        <p:spPr>
          <a:xfrm>
            <a:off x="7464811" y="2425010"/>
            <a:ext cx="3137647" cy="1927298"/>
          </a:xfrm>
          <a:prstGeom prst="rect">
            <a:avLst/>
          </a:prstGeom>
        </p:spPr>
      </p:pic>
      <p:pic>
        <p:nvPicPr>
          <p:cNvPr id="6" name="Picture 6" descr="Timeline&#10;&#10;Description automatically generated">
            <a:extLst>
              <a:ext uri="{FF2B5EF4-FFF2-40B4-BE49-F238E27FC236}">
                <a16:creationId xmlns:a16="http://schemas.microsoft.com/office/drawing/2014/main" id="{F13CF78C-83E7-4E06-9442-EAD690C10817}"/>
              </a:ext>
            </a:extLst>
          </p:cNvPr>
          <p:cNvPicPr>
            <a:picLocks noChangeAspect="1"/>
          </p:cNvPicPr>
          <p:nvPr/>
        </p:nvPicPr>
        <p:blipFill>
          <a:blip r:embed="rId5"/>
          <a:stretch>
            <a:fillRect/>
          </a:stretch>
        </p:blipFill>
        <p:spPr>
          <a:xfrm>
            <a:off x="7464811" y="4470750"/>
            <a:ext cx="3137647" cy="1887864"/>
          </a:xfrm>
          <a:prstGeom prst="rect">
            <a:avLst/>
          </a:prstGeom>
        </p:spPr>
      </p:pic>
    </p:spTree>
    <p:extLst>
      <p:ext uri="{BB962C8B-B14F-4D97-AF65-F5344CB8AC3E}">
        <p14:creationId xmlns:p14="http://schemas.microsoft.com/office/powerpoint/2010/main" val="4103394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0A98BBA-D3EA-45DC-B8A1-9C61397D4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5862"/>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2" name="Freeform: Shape 11">
            <a:extLst>
              <a:ext uri="{FF2B5EF4-FFF2-40B4-BE49-F238E27FC236}">
                <a16:creationId xmlns:a16="http://schemas.microsoft.com/office/drawing/2014/main" id="{2E4C95AB-2BD7-4E38-BDD5-1E41F3A9B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0894"/>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5836128-58DE-4E5A-B27E-DFE747CA0B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1348" y="5364542"/>
            <a:ext cx="1562428" cy="1493465"/>
            <a:chOff x="3121343" y="4864099"/>
            <a:chExt cx="2085971" cy="1993901"/>
          </a:xfrm>
          <a:solidFill>
            <a:schemeClr val="bg1"/>
          </a:solidFill>
        </p:grpSpPr>
        <p:sp>
          <p:nvSpPr>
            <p:cNvPr id="15" name="Freeform: Shape 14">
              <a:extLst>
                <a:ext uri="{FF2B5EF4-FFF2-40B4-BE49-F238E27FC236}">
                  <a16:creationId xmlns:a16="http://schemas.microsoft.com/office/drawing/2014/main" id="{A92DF49A-063A-4F60-BE30-D26826492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6" name="Freeform: Shape 15">
              <a:extLst>
                <a:ext uri="{FF2B5EF4-FFF2-40B4-BE49-F238E27FC236}">
                  <a16:creationId xmlns:a16="http://schemas.microsoft.com/office/drawing/2014/main" id="{70DCBBE0-7DEE-43ED-BEE3-ABB179CFC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7" name="Freeform: Shape 16">
              <a:extLst>
                <a:ext uri="{FF2B5EF4-FFF2-40B4-BE49-F238E27FC236}">
                  <a16:creationId xmlns:a16="http://schemas.microsoft.com/office/drawing/2014/main" id="{539FE8DF-D1B2-4074-9BDF-C458EA012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Freeform: Shape 17">
              <a:extLst>
                <a:ext uri="{FF2B5EF4-FFF2-40B4-BE49-F238E27FC236}">
                  <a16:creationId xmlns:a16="http://schemas.microsoft.com/office/drawing/2014/main" id="{61C143B5-6E24-417D-A035-65747A8E9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9" name="Freeform: Shape 18">
              <a:extLst>
                <a:ext uri="{FF2B5EF4-FFF2-40B4-BE49-F238E27FC236}">
                  <a16:creationId xmlns:a16="http://schemas.microsoft.com/office/drawing/2014/main" id="{0331ED8C-8819-4FFB-BF3C-FDA6A90D4B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0" name="Freeform: Shape 19">
              <a:extLst>
                <a:ext uri="{FF2B5EF4-FFF2-40B4-BE49-F238E27FC236}">
                  <a16:creationId xmlns:a16="http://schemas.microsoft.com/office/drawing/2014/main" id="{2A39574D-5ECC-4A94-9CB6-646D90DA5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1" name="Freeform: Shape 20">
              <a:extLst>
                <a:ext uri="{FF2B5EF4-FFF2-40B4-BE49-F238E27FC236}">
                  <a16:creationId xmlns:a16="http://schemas.microsoft.com/office/drawing/2014/main" id="{6A73D6F7-977D-4026-8F68-CA63C162C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Freeform: Shape 21">
              <a:extLst>
                <a:ext uri="{FF2B5EF4-FFF2-40B4-BE49-F238E27FC236}">
                  <a16:creationId xmlns:a16="http://schemas.microsoft.com/office/drawing/2014/main" id="{56348370-4FD9-4A99-BB05-944D5B0B0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3" name="Freeform: Shape 22">
              <a:extLst>
                <a:ext uri="{FF2B5EF4-FFF2-40B4-BE49-F238E27FC236}">
                  <a16:creationId xmlns:a16="http://schemas.microsoft.com/office/drawing/2014/main" id="{D1146D46-43DB-4487-A191-0970511C3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Freeform: Shape 23">
              <a:extLst>
                <a:ext uri="{FF2B5EF4-FFF2-40B4-BE49-F238E27FC236}">
                  <a16:creationId xmlns:a16="http://schemas.microsoft.com/office/drawing/2014/main" id="{DDA0090F-4FBF-434D-83B1-B274F83A9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5" name="Freeform: Shape 24">
              <a:extLst>
                <a:ext uri="{FF2B5EF4-FFF2-40B4-BE49-F238E27FC236}">
                  <a16:creationId xmlns:a16="http://schemas.microsoft.com/office/drawing/2014/main" id="{C8DF6032-C07A-45C6-8A4F-04EF4EDC04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6" name="Freeform: Shape 25">
              <a:extLst>
                <a:ext uri="{FF2B5EF4-FFF2-40B4-BE49-F238E27FC236}">
                  <a16:creationId xmlns:a16="http://schemas.microsoft.com/office/drawing/2014/main" id="{F5B89F44-A096-479D-AD1F-120561C282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7" name="Freeform: Shape 26">
              <a:extLst>
                <a:ext uri="{FF2B5EF4-FFF2-40B4-BE49-F238E27FC236}">
                  <a16:creationId xmlns:a16="http://schemas.microsoft.com/office/drawing/2014/main" id="{25547DC8-8B87-4446-9CC9-65AF04A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sp>
        <p:nvSpPr>
          <p:cNvPr id="32" name="Content Placeholder 4">
            <a:extLst>
              <a:ext uri="{FF2B5EF4-FFF2-40B4-BE49-F238E27FC236}">
                <a16:creationId xmlns:a16="http://schemas.microsoft.com/office/drawing/2014/main" id="{3712B075-AED5-5347-8550-D706043E02D7}"/>
              </a:ext>
            </a:extLst>
          </p:cNvPr>
          <p:cNvSpPr txBox="1">
            <a:spLocks/>
          </p:cNvSpPr>
          <p:nvPr/>
        </p:nvSpPr>
        <p:spPr>
          <a:xfrm>
            <a:off x="839788" y="2331990"/>
            <a:ext cx="5157787"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v</a:t>
            </a:r>
          </a:p>
        </p:txBody>
      </p:sp>
      <p:sp>
        <p:nvSpPr>
          <p:cNvPr id="3" name="TextBox 2">
            <a:extLst>
              <a:ext uri="{FF2B5EF4-FFF2-40B4-BE49-F238E27FC236}">
                <a16:creationId xmlns:a16="http://schemas.microsoft.com/office/drawing/2014/main" id="{B8F93D22-F17B-4689-A8CF-0B279B3F1F3E}"/>
              </a:ext>
            </a:extLst>
          </p:cNvPr>
          <p:cNvSpPr txBox="1"/>
          <p:nvPr/>
        </p:nvSpPr>
        <p:spPr>
          <a:xfrm>
            <a:off x="672974" y="250630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endParaRPr lang="en-US">
              <a:cs typeface="Calibri"/>
            </a:endParaRPr>
          </a:p>
        </p:txBody>
      </p:sp>
      <p:sp>
        <p:nvSpPr>
          <p:cNvPr id="4" name="TextBox 3">
            <a:extLst>
              <a:ext uri="{FF2B5EF4-FFF2-40B4-BE49-F238E27FC236}">
                <a16:creationId xmlns:a16="http://schemas.microsoft.com/office/drawing/2014/main" id="{EE6812EF-CA00-407F-A4E8-6D08B2E18D0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36" name="Title 1">
            <a:extLst>
              <a:ext uri="{FF2B5EF4-FFF2-40B4-BE49-F238E27FC236}">
                <a16:creationId xmlns:a16="http://schemas.microsoft.com/office/drawing/2014/main" id="{61724610-F87F-C24A-98C0-5A6B22E84553}"/>
              </a:ext>
            </a:extLst>
          </p:cNvPr>
          <p:cNvSpPr txBox="1">
            <a:spLocks/>
          </p:cNvSpPr>
          <p:nvPr/>
        </p:nvSpPr>
        <p:spPr>
          <a:xfrm>
            <a:off x="762001" y="-245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cs typeface="Calibri Light"/>
              </a:rPr>
              <a:t>Digital Advertising Plan</a:t>
            </a:r>
            <a:endParaRPr lang="en-US">
              <a:solidFill>
                <a:schemeClr val="bg1"/>
              </a:solidFill>
            </a:endParaRPr>
          </a:p>
        </p:txBody>
      </p:sp>
      <p:graphicFrame>
        <p:nvGraphicFramePr>
          <p:cNvPr id="11" name="Diagram 10">
            <a:extLst>
              <a:ext uri="{FF2B5EF4-FFF2-40B4-BE49-F238E27FC236}">
                <a16:creationId xmlns:a16="http://schemas.microsoft.com/office/drawing/2014/main" id="{26137A34-B29D-5842-AE47-808F794B4C3F}"/>
              </a:ext>
            </a:extLst>
          </p:cNvPr>
          <p:cNvGraphicFramePr/>
          <p:nvPr>
            <p:extLst>
              <p:ext uri="{D42A27DB-BD31-4B8C-83A1-F6EECF244321}">
                <p14:modId xmlns:p14="http://schemas.microsoft.com/office/powerpoint/2010/main" val="1325685692"/>
              </p:ext>
            </p:extLst>
          </p:nvPr>
        </p:nvGraphicFramePr>
        <p:xfrm>
          <a:off x="521154" y="1256104"/>
          <a:ext cx="1109526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7577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8FC5BC2-E09E-9240-A016-B1832D8E10FE}"/>
              </a:ext>
            </a:extLst>
          </p:cNvPr>
          <p:cNvSpPr>
            <a:spLocks noGrp="1"/>
          </p:cNvSpPr>
          <p:nvPr>
            <p:ph type="title"/>
          </p:nvPr>
        </p:nvSpPr>
        <p:spPr>
          <a:xfrm>
            <a:off x="1102368" y="1877492"/>
            <a:ext cx="4030132" cy="3215373"/>
          </a:xfrm>
        </p:spPr>
        <p:txBody>
          <a:bodyPr>
            <a:normAutofit/>
          </a:bodyPr>
          <a:lstStyle/>
          <a:p>
            <a:pPr algn="ctr"/>
            <a:r>
              <a:rPr lang="en-US" dirty="0">
                <a:solidFill>
                  <a:schemeClr val="bg1"/>
                </a:solidFill>
              </a:rPr>
              <a:t>Platforms</a:t>
            </a:r>
            <a:br>
              <a:rPr lang="en-US" dirty="0">
                <a:solidFill>
                  <a:schemeClr val="bg1"/>
                </a:solidFill>
              </a:rPr>
            </a:br>
            <a:r>
              <a:rPr lang="en-US" dirty="0">
                <a:solidFill>
                  <a:schemeClr val="bg1"/>
                </a:solidFill>
              </a:rPr>
              <a:t>&amp;</a:t>
            </a:r>
            <a:br>
              <a:rPr lang="en-US" dirty="0">
                <a:solidFill>
                  <a:schemeClr val="bg1"/>
                </a:solidFill>
              </a:rPr>
            </a:br>
            <a:r>
              <a:rPr lang="en-US" dirty="0">
                <a:solidFill>
                  <a:schemeClr val="bg1"/>
                </a:solidFill>
              </a:rPr>
              <a:t>Audience</a:t>
            </a:r>
          </a:p>
        </p:txBody>
      </p:sp>
      <p:grpSp>
        <p:nvGrpSpPr>
          <p:cNvPr id="17" name="Group 16">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8" name="Freeform: Shape 17">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9" name="Freeform: Shape 18">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21"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3"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5" name="Oval 24">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9"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30" name="Freeform: Shape 29">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B38FDAEF-A2CE-D44D-8BD4-C1126248682E}"/>
                  </a:ext>
                </a:extLst>
              </p14:cNvPr>
              <p14:cNvContentPartPr/>
              <p14:nvPr/>
            </p14:nvContentPartPr>
            <p14:xfrm>
              <a:off x="7319896" y="3824030"/>
              <a:ext cx="142920" cy="181800"/>
            </p14:xfrm>
          </p:contentPart>
        </mc:Choice>
        <mc:Fallback xmlns="">
          <p:pic>
            <p:nvPicPr>
              <p:cNvPr id="2" name="Ink 1">
                <a:extLst>
                  <a:ext uri="{FF2B5EF4-FFF2-40B4-BE49-F238E27FC236}">
                    <a16:creationId xmlns:a16="http://schemas.microsoft.com/office/drawing/2014/main" id="{B38FDAEF-A2CE-D44D-8BD4-C1126248682E}"/>
                  </a:ext>
                </a:extLst>
              </p:cNvPr>
              <p:cNvPicPr/>
              <p:nvPr/>
            </p:nvPicPr>
            <p:blipFill>
              <a:blip r:embed="rId3"/>
              <a:stretch>
                <a:fillRect/>
              </a:stretch>
            </p:blipFill>
            <p:spPr>
              <a:xfrm>
                <a:off x="7299376" y="3803510"/>
                <a:ext cx="183600" cy="222480"/>
              </a:xfrm>
              <a:prstGeom prst="rect">
                <a:avLst/>
              </a:prstGeom>
            </p:spPr>
          </p:pic>
        </mc:Fallback>
      </mc:AlternateContent>
      <p:grpSp>
        <p:nvGrpSpPr>
          <p:cNvPr id="7" name="Group 6">
            <a:extLst>
              <a:ext uri="{FF2B5EF4-FFF2-40B4-BE49-F238E27FC236}">
                <a16:creationId xmlns:a16="http://schemas.microsoft.com/office/drawing/2014/main" id="{C3F8FDA9-98ED-D94F-B16C-10EE7E71FDC3}"/>
              </a:ext>
            </a:extLst>
          </p:cNvPr>
          <p:cNvGrpSpPr/>
          <p:nvPr/>
        </p:nvGrpSpPr>
        <p:grpSpPr>
          <a:xfrm>
            <a:off x="7029376" y="4264670"/>
            <a:ext cx="135720" cy="52200"/>
            <a:chOff x="7029376" y="4264670"/>
            <a:chExt cx="135720" cy="52200"/>
          </a:xfrm>
        </p:grpSpPr>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C92A8032-227C-0845-8FFC-44265E566C5A}"/>
                    </a:ext>
                  </a:extLst>
                </p14:cNvPr>
                <p14:cNvContentPartPr/>
                <p14:nvPr/>
              </p14:nvContentPartPr>
              <p14:xfrm>
                <a:off x="7099936" y="4303550"/>
                <a:ext cx="65160" cy="13320"/>
              </p14:xfrm>
            </p:contentPart>
          </mc:Choice>
          <mc:Fallback xmlns="">
            <p:pic>
              <p:nvPicPr>
                <p:cNvPr id="5" name="Ink 4">
                  <a:extLst>
                    <a:ext uri="{FF2B5EF4-FFF2-40B4-BE49-F238E27FC236}">
                      <a16:creationId xmlns:a16="http://schemas.microsoft.com/office/drawing/2014/main" id="{C92A8032-227C-0845-8FFC-44265E566C5A}"/>
                    </a:ext>
                  </a:extLst>
                </p:cNvPr>
                <p:cNvPicPr/>
                <p:nvPr/>
              </p:nvPicPr>
              <p:blipFill>
                <a:blip r:embed="rId5"/>
                <a:stretch>
                  <a:fillRect/>
                </a:stretch>
              </p:blipFill>
              <p:spPr>
                <a:xfrm>
                  <a:off x="7079416" y="4283030"/>
                  <a:ext cx="10584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D0DAC1A0-60CB-824D-9520-AE2B243A786D}"/>
                    </a:ext>
                  </a:extLst>
                </p14:cNvPr>
                <p14:cNvContentPartPr/>
                <p14:nvPr/>
              </p14:nvContentPartPr>
              <p14:xfrm>
                <a:off x="7029376" y="4264670"/>
                <a:ext cx="70920" cy="26280"/>
              </p14:xfrm>
            </p:contentPart>
          </mc:Choice>
          <mc:Fallback xmlns="">
            <p:pic>
              <p:nvPicPr>
                <p:cNvPr id="6" name="Ink 5">
                  <a:extLst>
                    <a:ext uri="{FF2B5EF4-FFF2-40B4-BE49-F238E27FC236}">
                      <a16:creationId xmlns:a16="http://schemas.microsoft.com/office/drawing/2014/main" id="{D0DAC1A0-60CB-824D-9520-AE2B243A786D}"/>
                    </a:ext>
                  </a:extLst>
                </p:cNvPr>
                <p:cNvPicPr/>
                <p:nvPr/>
              </p:nvPicPr>
              <p:blipFill>
                <a:blip r:embed="rId7"/>
                <a:stretch>
                  <a:fillRect/>
                </a:stretch>
              </p:blipFill>
              <p:spPr>
                <a:xfrm>
                  <a:off x="7008856" y="4244150"/>
                  <a:ext cx="111600" cy="66960"/>
                </a:xfrm>
                <a:prstGeom prst="rect">
                  <a:avLst/>
                </a:prstGeom>
              </p:spPr>
            </p:pic>
          </mc:Fallback>
        </mc:AlternateContent>
      </p:grpSp>
      <p:pic>
        <p:nvPicPr>
          <p:cNvPr id="20" name="Picture 19">
            <a:extLst>
              <a:ext uri="{FF2B5EF4-FFF2-40B4-BE49-F238E27FC236}">
                <a16:creationId xmlns:a16="http://schemas.microsoft.com/office/drawing/2014/main" id="{ADD19C92-A100-6945-9BCC-FAE23B57157E}"/>
              </a:ext>
            </a:extLst>
          </p:cNvPr>
          <p:cNvPicPr>
            <a:picLocks noChangeAspect="1"/>
          </p:cNvPicPr>
          <p:nvPr/>
        </p:nvPicPr>
        <p:blipFill>
          <a:blip r:embed="rId8"/>
          <a:stretch>
            <a:fillRect/>
          </a:stretch>
        </p:blipFill>
        <p:spPr>
          <a:xfrm>
            <a:off x="7064836" y="1567826"/>
            <a:ext cx="1973248" cy="1973248"/>
          </a:xfrm>
          <a:prstGeom prst="rect">
            <a:avLst/>
          </a:prstGeom>
        </p:spPr>
      </p:pic>
      <p:pic>
        <p:nvPicPr>
          <p:cNvPr id="24" name="Picture 23">
            <a:extLst>
              <a:ext uri="{FF2B5EF4-FFF2-40B4-BE49-F238E27FC236}">
                <a16:creationId xmlns:a16="http://schemas.microsoft.com/office/drawing/2014/main" id="{2E78FFA0-C31F-3146-ABD4-582928A679AC}"/>
              </a:ext>
            </a:extLst>
          </p:cNvPr>
          <p:cNvPicPr>
            <a:picLocks noChangeAspect="1"/>
          </p:cNvPicPr>
          <p:nvPr/>
        </p:nvPicPr>
        <p:blipFill>
          <a:blip r:embed="rId9"/>
          <a:stretch>
            <a:fillRect/>
          </a:stretch>
        </p:blipFill>
        <p:spPr>
          <a:xfrm>
            <a:off x="9159147" y="1633705"/>
            <a:ext cx="1907369" cy="1907369"/>
          </a:xfrm>
          <a:prstGeom prst="rect">
            <a:avLst/>
          </a:prstGeom>
        </p:spPr>
      </p:pic>
      <p:sp>
        <p:nvSpPr>
          <p:cNvPr id="39" name="Content Placeholder 3">
            <a:extLst>
              <a:ext uri="{FF2B5EF4-FFF2-40B4-BE49-F238E27FC236}">
                <a16:creationId xmlns:a16="http://schemas.microsoft.com/office/drawing/2014/main" id="{B4300859-6898-2541-9B93-4A4C848147FD}"/>
              </a:ext>
            </a:extLst>
          </p:cNvPr>
          <p:cNvSpPr>
            <a:spLocks noGrp="1"/>
          </p:cNvSpPr>
          <p:nvPr>
            <p:ph idx="1"/>
          </p:nvPr>
        </p:nvSpPr>
        <p:spPr>
          <a:xfrm>
            <a:off x="6293037" y="3949507"/>
            <a:ext cx="5217173" cy="1941110"/>
          </a:xfrm>
        </p:spPr>
        <p:txBody>
          <a:bodyPr vert="horz" lIns="91440" tIns="45720" rIns="91440" bIns="45720" rtlCol="0" anchor="t">
            <a:normAutofit lnSpcReduction="10000"/>
          </a:bodyPr>
          <a:lstStyle/>
          <a:p>
            <a:r>
              <a:rPr lang="en-US">
                <a:solidFill>
                  <a:schemeClr val="bg1"/>
                </a:solidFill>
                <a:cs typeface="Calibri"/>
              </a:rPr>
              <a:t>LGBTQ/Androgynous</a:t>
            </a:r>
          </a:p>
          <a:p>
            <a:r>
              <a:rPr lang="en-US">
                <a:solidFill>
                  <a:schemeClr val="bg1"/>
                </a:solidFill>
                <a:cs typeface="Calibri"/>
              </a:rPr>
              <a:t>Outdoor enthusiasts</a:t>
            </a:r>
          </a:p>
          <a:p>
            <a:r>
              <a:rPr lang="en-US">
                <a:solidFill>
                  <a:schemeClr val="bg1"/>
                </a:solidFill>
                <a:cs typeface="Calibri"/>
              </a:rPr>
              <a:t>Body conscious</a:t>
            </a:r>
          </a:p>
          <a:p>
            <a:r>
              <a:rPr lang="en-US">
                <a:solidFill>
                  <a:schemeClr val="bg1"/>
                </a:solidFill>
                <a:cs typeface="Calibri"/>
              </a:rPr>
              <a:t>Environmentally conscious</a:t>
            </a:r>
          </a:p>
          <a:p>
            <a:endParaRPr lang="en-US">
              <a:solidFill>
                <a:schemeClr val="bg1"/>
              </a:solidFill>
              <a:cs typeface="Calibri"/>
            </a:endParaRPr>
          </a:p>
          <a:p>
            <a:endParaRPr lang="en-US">
              <a:solidFill>
                <a:schemeClr val="bg1"/>
              </a:solidFill>
              <a:cs typeface="Calibri"/>
            </a:endParaRPr>
          </a:p>
        </p:txBody>
      </p:sp>
    </p:spTree>
    <p:extLst>
      <p:ext uri="{BB962C8B-B14F-4D97-AF65-F5344CB8AC3E}">
        <p14:creationId xmlns:p14="http://schemas.microsoft.com/office/powerpoint/2010/main" val="2776093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99050EE-26AF-4253-BD50-F0FCD965A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284" y="575361"/>
            <a:ext cx="5707277" cy="570727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0ED7FF1-E5C3-1A44-836B-681ECBD79084}"/>
              </a:ext>
            </a:extLst>
          </p:cNvPr>
          <p:cNvSpPr>
            <a:spLocks noGrp="1"/>
          </p:cNvSpPr>
          <p:nvPr>
            <p:ph type="title"/>
          </p:nvPr>
        </p:nvSpPr>
        <p:spPr>
          <a:xfrm>
            <a:off x="838200" y="1748452"/>
            <a:ext cx="4974771" cy="3587786"/>
          </a:xfrm>
        </p:spPr>
        <p:txBody>
          <a:bodyPr vert="horz" lIns="91440" tIns="45720" rIns="91440" bIns="45720" rtlCol="0" anchor="ctr">
            <a:normAutofit/>
          </a:bodyPr>
          <a:lstStyle/>
          <a:p>
            <a:pPr algn="ctr"/>
            <a:r>
              <a:rPr lang="en-US" sz="4400" kern="1200">
                <a:solidFill>
                  <a:schemeClr val="bg1"/>
                </a:solidFill>
                <a:latin typeface="+mj-lt"/>
                <a:ea typeface="+mj-ea"/>
                <a:cs typeface="+mj-cs"/>
              </a:rPr>
              <a:t>Ad Example</a:t>
            </a:r>
          </a:p>
        </p:txBody>
      </p:sp>
      <p:grpSp>
        <p:nvGrpSpPr>
          <p:cNvPr id="14"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15" name="Freeform: Shape 14">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sp>
        <p:nvSpPr>
          <p:cNvPr id="18" name="Graphic 212">
            <a:extLst>
              <a:ext uri="{FF2B5EF4-FFF2-40B4-BE49-F238E27FC236}">
                <a16:creationId xmlns:a16="http://schemas.microsoft.com/office/drawing/2014/main" id="{D0C78466-EB6E-45A0-99A6-A00789ACD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0" name="Graphic 212">
            <a:extLst>
              <a:ext uri="{FF2B5EF4-FFF2-40B4-BE49-F238E27FC236}">
                <a16:creationId xmlns:a16="http://schemas.microsoft.com/office/drawing/2014/main" id="{E99F76E4-5DFD-4DBE-B042-66FBCD118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22"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3" name="Freeform: Shape 22">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pSp>
        <p:nvGrpSpPr>
          <p:cNvPr id="193" name="Graphic 4">
            <a:extLst>
              <a:ext uri="{FF2B5EF4-FFF2-40B4-BE49-F238E27FC236}">
                <a16:creationId xmlns:a16="http://schemas.microsoft.com/office/drawing/2014/main" id="{773717CC-ECEE-4ABF-BA61-C59F468017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alpha val="60000"/>
            </a:schemeClr>
          </a:solidFill>
        </p:grpSpPr>
        <p:sp>
          <p:nvSpPr>
            <p:cNvPr id="194" name="Freeform: Shape 193">
              <a:extLst>
                <a:ext uri="{FF2B5EF4-FFF2-40B4-BE49-F238E27FC236}">
                  <a16:creationId xmlns:a16="http://schemas.microsoft.com/office/drawing/2014/main" id="{9A4FAE41-62DF-4B8E-BD66-8EC206E0E3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564C7F1F-5546-40DC-A16B-C9A3E4577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45583216-FC24-4B75-9703-DBEC401FF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2FD0A70D-2E7E-4048-8145-0F45EDBBCE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B703C78E-D176-4455-B7B5-2DB4F418D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AD23B98E-D1FB-4BD9-BA4A-060BC8266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C1541992-EEDB-4D6B-BDA9-B66E58A17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08072B3B-B852-4186-ACFE-F61425132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7B5DD2CA-BCBA-4F3E-B472-84006768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C7335DFE-05E4-4D45-B035-1D85E7648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DCF9375-A092-491A-960D-A4DBB376C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95341599-7E99-490F-9AF8-07EAE5C8D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E1C55EB0-818A-46E6-8D53-550310029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319B036C-5BD8-4F3B-8935-96D50F410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A8445880-106C-4DC8-A250-D132F0D6F3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952AA1DD-5DBE-43CD-9B85-63C762692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2A412466-ED73-4944-83CE-224B1769C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807E195A-10DB-494C-A547-E1D0C6F616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4CD4AECE-734D-4B90-984F-B2ABFA2B6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2927072E-8001-4AD1-A4C4-2EDBA3BF8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499D6F50-E593-46A3-81D8-73389276B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7A96E600-84B4-452B-AE40-295FC5807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CBBA17AC-C1AB-4BFC-A051-457275D1D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488E850C-90D5-4D0F-A57D-7809327EF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9F98D808-AB13-4D8D-B4C5-9D32153462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95AFFBC0-FF37-4117-86FA-21ABDA17A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ED0AC42A-17B0-4154-968C-CAE2A04C2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4A7A31A0-8490-4B9D-B9CC-7FF28053E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8188899C-6A74-43D8-B36C-F86B278C8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1537EAA6-95B6-4674-A7B9-40F9AB7F5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F4B29507-C08F-4764-B703-0EB33A0FAC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4200E500-6A99-47FC-A30F-FA4C85DA8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9558677C-76AD-451F-AEEE-C5FEE4179C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79E472E5-A81A-44E7-AEBA-C3A593497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5CD54F54-9E41-4635-A533-6CC6515E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B22D6F46-74C0-49D9-8CD8-BC125E973D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C6FAA6EC-EDF6-4522-ACD8-8D4F7FF87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5F8364DC-ED1A-482D-A418-7941B199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1896D361-70A8-4528-940B-F306550F8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4D1CB00A-0CE1-4E25-ADCE-9562845F5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E1B6761E-B7C6-4218-B95F-F6DEC0066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CA081177-DAC3-4667-91A1-4CC885D4A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435007DC-BB8D-43BA-9598-AE79AA262E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46628B8A-02EC-44EF-B52C-5EBAFBCF9C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2DACEC99-8F4C-495C-8EAA-670A3A02E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C8EFEAD4-1425-4357-9D8A-F326DABC6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FDA70E94-A082-47D4-B4F8-142AEF1DC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10E96E8A-1EEA-4F1D-8CFE-12DC9B9E7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12D7CC4-A548-4FF7-A6B2-9151CFA9E3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CB3F1C68-B597-4669-87F8-C80124ABE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57037D2-0958-4F34-815F-C8CA7F86A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30AF3969-3F11-4157-B4B9-33B131462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51D613E3-18F5-4426-ADEB-DEC123E16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1DC25548-A3A9-4018-A29B-6972D353F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7EDE6372-94D2-435D-BD43-A20072D80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729575A6-77E2-4199-8F0A-27C89330A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12EB506D-59AD-4011-80F8-36A2BDB9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92FD46FA-14EB-46A2-B4A3-ECD1F49BA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1CD84E07-49A9-40E3-B34C-91C156C9C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F3090306-C384-44A0-8C38-77397133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3515E97E-31A4-4273-AB55-8EAD74CB9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792F63CA-0494-43E2-A0AA-37C35C832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5389A040-E4CC-4CE7-8B9F-40ECA9ACE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1BA51B23-705C-49BE-B606-8A9B623E0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B16EF17A-F451-4B5B-9052-33A9116E9D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1B20B7D1-27D7-4E1A-A317-E9E7A105A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1E3FADAF-FD1D-45B2-A40D-EBDD536E7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301257BA-BCE2-4479-A04F-A9DBFAF9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619D0ABC-04D9-405A-A52F-5EEC01762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123AE5C7-608A-47A7-B7A1-55662B70B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957BDA1A-3081-45EB-A31E-3F98EC6DC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683DDA50-C794-4DC5-8297-CFDEB8DCB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FA42024A-A832-4635-9CE6-B968232CE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564D00AA-3E68-4F56-80A0-08D5DFFB6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D988A711-E3E8-4172-AFE1-60E93FF10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7A89FF34-EE34-461C-A3EF-73AC3801B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80D55E43-BE59-444D-B32B-9C0306A126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639C823F-B16B-4DF7-BA6E-0D832AAB2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2E623C08-172F-41EA-90CB-59ED0D583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94C0577F-0FF9-47D5-8C6D-FC7B4CC31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30C80E9D-7909-4C52-ACAD-80FF874F9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2B9598CE-4E74-4A54-BAB8-59379D211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E7188EAA-47E1-4B73-8682-C74A0421B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36900E8B-61F2-411F-B29F-A9CDC6E81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0A25598A-334A-487D-9604-4753EAE81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C8DBE472-045A-491C-AB7C-4153EE2B0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2F6DD374-5D5F-48BB-8135-8F37EE2C2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386B8A5A-00D0-4291-937B-931B3F19CD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89C10BFA-8067-495D-810E-1F4085F7B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51F94E69-8294-4AB3-A457-3BD4ACF08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AD2859C5-45C5-4EE2-8272-0FA7A02353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14AFB321-1B9D-41AF-9686-8C689A3F4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5C4403F4-D893-4E4C-8DFE-E79AE6A62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BA894316-677B-4B51-AF19-0D3FAF96A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07FDE9AD-8F5A-44B0-AC7E-30148150D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A4D0E6BA-489D-4EA4-994E-225F7D078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7EDFBCCB-EC92-4860-BBDB-2EC6355FE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459DBA8E-2EB0-4C51-A161-2C595B89D4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FB1BA285-9A95-49B7-A098-F38400D92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D29C405E-90F5-4AB5-8B5F-3CA2F1815A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F7214FFD-3321-412F-9CA5-4BC6E874F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5F16C3D8-64A1-443D-92A7-EA97518A6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7E4EFAB9-436A-4B6B-A16B-8DA3F614A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037DDFC3-D7A5-443D-8417-D723296DA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253AC142-F4B4-47E8-BBEE-F7D0F8547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890AAA82-94E2-41D0-AE92-9C87195CC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FD33B856-EF4E-40FC-BDA0-9E26203D0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24AEBF58-C8A2-4D00-9AFB-B5012AEA36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21270E55-4211-4529-BDC3-29B80BDF5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16DD7E91-EFBB-4DD7-B30F-4A13C20BED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96260F31-66FB-4E2C-801E-701C2B859A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B5FEE1C9-3961-4400-AD3E-B5AD93A47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34E1BE05-269F-4A13-99FE-2A973A0E77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2D591FBD-65C6-46C4-AF19-875D652DC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85F7E635-CB45-4346-BBFB-10FF0576A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3BDAC885-F0B3-4D66-8587-438465298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3427A7E1-71C9-42CC-9CAF-53642DC4D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20BF60C4-2E5D-473E-96B6-D22BB8536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C4703732-1088-4448-ACC0-D8BD901B2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6777D706-23BF-4962-98D3-D5AE7DF4E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783FF777-4C59-44D0-9441-2B40E0A70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2037F33C-65F4-44B6-9CB2-D32D1552C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E73BA403-F3FD-4D76-A516-5698375D6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0AF0D29B-415A-4327-A4B4-B5DC8F0AC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374A9388-F55E-4F94-817D-5BFF0B59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30C52183-F223-4E0A-B713-C91589CEB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A6BEE030-DC6B-4CB1-A01B-95CC82552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2D41CF67-37BB-443C-85CF-2A05174FD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65A449CF-396F-45B8-B268-6824A4E89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9C20A7EF-7013-4D6C-ADD8-868A931DF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F787692C-3BA9-4D4D-82F8-E497797AA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A6D539D6-A55E-40F5-83AC-A77340524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D4D7922F-CA55-4202-B99F-ED303E704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4120C846-A602-4B6C-9C07-11D2B0F8A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84B5D527-4684-45F5-84CE-73642492D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FF31CF21-8169-4D45-A115-9CF8D3718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DA8762B9-9CD8-4676-93F5-6C9358A94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A183E80A-70D1-4F52-A92D-D396648CC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83FBB0F7-E17E-4890-9B66-3625BA146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708E7BF1-2D4D-44AB-A5CC-0ED91B846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4B468C4E-6F63-4172-AE1F-8965744DB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974C7149-F567-4D55-8F48-511DCF3A8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4A551FA-7E10-4D28-9A10-B9A06C0780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1D04F3C0-CE2C-4B8D-A5BD-0E994FD8D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D2EA9230-DD52-48A9-B268-56744EA50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043A05F5-A8CF-4D01-AF12-95D1ECAE4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1F47C6BC-BD1A-4291-B018-05E5A72E4B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E5B89844-FD17-4048-A3F5-35E390C6E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B5593F34-8B0E-4D34-9781-B594E2F5D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4428E4BB-2263-4D19-8254-C9B54B856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2366216E-6EA2-4872-8370-C5EC22520F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D66F8E3F-BF33-4F99-A1F0-EB5885BF2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EB506747-ED9D-43EA-BD67-DF7971849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AC803CE8-FFF7-40EA-AF62-102724C324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7EF6FFCA-06CC-4395-AEB0-425719A42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0D95F285-AAC0-4F32-8665-2677878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8DFCCA2E-BF12-4D26-A5A4-A03387546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2ABEAC60-6AC3-4D6A-95F9-2E79F6BE0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A6015B7-49FE-4729-B2F4-585F0F305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D611DEB1-76FE-4625-9449-88E52D15F4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97F031C1-1AA7-4CA7-ADD3-E0577626E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96F5D0CB-22E6-4536-8403-F42527F31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A32718AB-7401-4F66-9C77-E06C3CF7C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85B6B5F1-D1E4-45A3-8117-348D02D2A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534869FD-184C-42DB-B9DA-293DB67E5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A781504F-CAFD-4201-B288-8B4A809B43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D9FC8348-2BA6-4631-8AA7-D63CD898C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C1AF95A2-64EA-45E2-A43B-1EBD56910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CFC80050-240D-434A-BFCB-DE4DA4FAF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pic>
        <p:nvPicPr>
          <p:cNvPr id="2" name="Picture 3" descr="A picture containing text, outdoor&#10;&#10;Description automatically generated">
            <a:extLst>
              <a:ext uri="{FF2B5EF4-FFF2-40B4-BE49-F238E27FC236}">
                <a16:creationId xmlns:a16="http://schemas.microsoft.com/office/drawing/2014/main" id="{2E6DB0F5-191E-4636-A3A8-779C014ACB22}"/>
              </a:ext>
            </a:extLst>
          </p:cNvPr>
          <p:cNvPicPr>
            <a:picLocks noChangeAspect="1"/>
          </p:cNvPicPr>
          <p:nvPr/>
        </p:nvPicPr>
        <p:blipFill>
          <a:blip r:embed="rId2"/>
          <a:stretch>
            <a:fillRect/>
          </a:stretch>
        </p:blipFill>
        <p:spPr>
          <a:xfrm>
            <a:off x="6874315" y="875179"/>
            <a:ext cx="4770216" cy="540745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6811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3871489" cy="4096327"/>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2" name="Freeform: Shape 11">
            <a:extLst>
              <a:ext uri="{FF2B5EF4-FFF2-40B4-BE49-F238E27FC236}">
                <a16:creationId xmlns:a16="http://schemas.microsoft.com/office/drawing/2014/main" id="{31CE7A08-2184-4B99-ABC0-B40CD1D3F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71489" cy="4096327"/>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le 1">
            <a:extLst>
              <a:ext uri="{FF2B5EF4-FFF2-40B4-BE49-F238E27FC236}">
                <a16:creationId xmlns:a16="http://schemas.microsoft.com/office/drawing/2014/main" id="{539974E7-B346-9E49-92CA-4E221030DDD2}"/>
              </a:ext>
            </a:extLst>
          </p:cNvPr>
          <p:cNvSpPr>
            <a:spLocks noGrp="1"/>
          </p:cNvSpPr>
          <p:nvPr>
            <p:ph type="title"/>
          </p:nvPr>
        </p:nvSpPr>
        <p:spPr>
          <a:xfrm>
            <a:off x="166956" y="4081353"/>
            <a:ext cx="4792730" cy="2594177"/>
          </a:xfrm>
        </p:spPr>
        <p:txBody>
          <a:bodyPr>
            <a:normAutofit/>
          </a:bodyPr>
          <a:lstStyle/>
          <a:p>
            <a:pPr algn="ctr"/>
            <a:r>
              <a:rPr lang="en-US">
                <a:solidFill>
                  <a:schemeClr val="bg1"/>
                </a:solidFill>
              </a:rPr>
              <a:t>Beefcake Swimwear &amp; Their Business Model</a:t>
            </a:r>
          </a:p>
        </p:txBody>
      </p:sp>
      <p:sp>
        <p:nvSpPr>
          <p:cNvPr id="14" name="Freeform: Shape 13">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00654" y="4275786"/>
            <a:ext cx="2691346" cy="2582214"/>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Shape 19">
            <a:extLst>
              <a:ext uri="{FF2B5EF4-FFF2-40B4-BE49-F238E27FC236}">
                <a16:creationId xmlns:a16="http://schemas.microsoft.com/office/drawing/2014/main" id="{2552FC29-9118-466F-940E-80C84EFDF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00654" y="4275786"/>
            <a:ext cx="2691346" cy="2582214"/>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9A6A7061-85C1-6F48-B3B2-068BAF2B5F83}"/>
              </a:ext>
            </a:extLst>
          </p:cNvPr>
          <p:cNvSpPr>
            <a:spLocks noGrp="1"/>
          </p:cNvSpPr>
          <p:nvPr>
            <p:ph idx="1"/>
          </p:nvPr>
        </p:nvSpPr>
        <p:spPr>
          <a:xfrm>
            <a:off x="4200478" y="1619399"/>
            <a:ext cx="7631430" cy="1937081"/>
          </a:xfrm>
        </p:spPr>
        <p:txBody>
          <a:bodyPr vert="horz" lIns="91440" tIns="45720" rIns="91440" bIns="45720" rtlCol="0" anchor="t">
            <a:normAutofit/>
          </a:bodyPr>
          <a:lstStyle/>
          <a:p>
            <a:pPr marL="0" indent="0" algn="ctr">
              <a:buNone/>
            </a:pPr>
            <a:r>
              <a:rPr lang="en-US">
                <a:solidFill>
                  <a:schemeClr val="bg1"/>
                </a:solidFill>
                <a:ea typeface="+mn-lt"/>
                <a:cs typeface="+mn-lt"/>
              </a:rPr>
              <a:t>Create a niche community supporting inclusivity and gender neutral 1920's fashion, while respecting our environment using high quality recycled materials. </a:t>
            </a:r>
            <a:endParaRPr lang="en-US">
              <a:solidFill>
                <a:schemeClr val="bg1"/>
              </a:solidFill>
              <a:cs typeface="Calibri"/>
            </a:endParaRPr>
          </a:p>
        </p:txBody>
      </p:sp>
      <p:grpSp>
        <p:nvGrpSpPr>
          <p:cNvPr id="22"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23" name="Freeform: Shape 22">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398309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134CC3FF-7AA4-46F4-8B24-2F9383D86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11" y="805742"/>
            <a:ext cx="3647770" cy="3193211"/>
            <a:chOff x="1674895" y="1345036"/>
            <a:chExt cx="5428610" cy="4210939"/>
          </a:xfrm>
        </p:grpSpPr>
        <p:sp>
          <p:nvSpPr>
            <p:cNvPr id="35" name="Rectangle 34">
              <a:extLst>
                <a:ext uri="{FF2B5EF4-FFF2-40B4-BE49-F238E27FC236}">
                  <a16:creationId xmlns:a16="http://schemas.microsoft.com/office/drawing/2014/main" id="{275E42E8-8B96-4FF0-9DCC-7E2084C0F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8FEA8A4-ED0E-429C-884B-1599153B8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CAEBFCD5-5356-4326-8D39-8235A46CD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5" y="685805"/>
            <a:ext cx="3624947" cy="3193211"/>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8D5D64-31E1-7B45-80AE-7F477B5E2A6B}"/>
              </a:ext>
            </a:extLst>
          </p:cNvPr>
          <p:cNvSpPr>
            <a:spLocks noGrp="1"/>
          </p:cNvSpPr>
          <p:nvPr>
            <p:ph type="title"/>
          </p:nvPr>
        </p:nvSpPr>
        <p:spPr>
          <a:xfrm>
            <a:off x="740584" y="859808"/>
            <a:ext cx="3543197" cy="2878986"/>
          </a:xfrm>
        </p:spPr>
        <p:txBody>
          <a:bodyPr>
            <a:normAutofit/>
          </a:bodyPr>
          <a:lstStyle/>
          <a:p>
            <a:pPr algn="ctr"/>
            <a:r>
              <a:rPr lang="en-US">
                <a:solidFill>
                  <a:schemeClr val="bg1"/>
                </a:solidFill>
              </a:rPr>
              <a:t>Email Marketing Plan</a:t>
            </a:r>
          </a:p>
        </p:txBody>
      </p:sp>
      <p:grpSp>
        <p:nvGrpSpPr>
          <p:cNvPr id="40" name="Graphic 4">
            <a:extLst>
              <a:ext uri="{FF2B5EF4-FFF2-40B4-BE49-F238E27FC236}">
                <a16:creationId xmlns:a16="http://schemas.microsoft.com/office/drawing/2014/main" id="{5F2AA49C-5AC0-41C7-BFAF-74B8D8293C8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2335801"/>
            <a:ext cx="849365" cy="849366"/>
            <a:chOff x="5829300" y="3162300"/>
            <a:chExt cx="532256" cy="532257"/>
          </a:xfrm>
          <a:solidFill>
            <a:srgbClr val="FFFFFF"/>
          </a:solidFill>
        </p:grpSpPr>
        <p:sp>
          <p:nvSpPr>
            <p:cNvPr id="41" name="Freeform: Shape 40">
              <a:extLst>
                <a:ext uri="{FF2B5EF4-FFF2-40B4-BE49-F238E27FC236}">
                  <a16:creationId xmlns:a16="http://schemas.microsoft.com/office/drawing/2014/main" id="{88A750A0-64B5-41B2-B525-A914EB40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F8216C77-85C1-4BDC-87A8-7E75933205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471AED48-754E-41AC-9ECC-DB2597644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8005417-D297-404F-82A5-8C4393E85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17F942D6-2D0C-4894-81F0-6F81714BA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FAD802E-9670-4B80-876B-3FF64D29A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838AF437-0BFB-40E4-ADA0-5749919AA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F8BC9C3D-CBBE-4D29-9DAC-98B3CAF39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A7016629-22ED-494E-9205-594895DA9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BFF3CC1E-0ED4-4599-9B4E-F057769B96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065A4B3A-F9A7-4FA6-A7F3-EA08E0BA15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783B6A14-A56D-4B95-8395-89CF53A09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49F0868B-B193-43B6-BB1E-1FF72993EA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grpSp>
        <p:nvGrpSpPr>
          <p:cNvPr id="55" name="Graphic 4">
            <a:extLst>
              <a:ext uri="{FF2B5EF4-FFF2-40B4-BE49-F238E27FC236}">
                <a16:creationId xmlns:a16="http://schemas.microsoft.com/office/drawing/2014/main" id="{BB32367D-C4F2-49D5-A586-298C7CA821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2335801"/>
            <a:ext cx="849365" cy="849366"/>
            <a:chOff x="5829300" y="3162300"/>
            <a:chExt cx="532256" cy="532257"/>
          </a:xfrm>
          <a:solidFill>
            <a:schemeClr val="bg1"/>
          </a:solidFill>
        </p:grpSpPr>
        <p:sp>
          <p:nvSpPr>
            <p:cNvPr id="56" name="Freeform: Shape 55">
              <a:extLst>
                <a:ext uri="{FF2B5EF4-FFF2-40B4-BE49-F238E27FC236}">
                  <a16:creationId xmlns:a16="http://schemas.microsoft.com/office/drawing/2014/main" id="{E1FF7EE7-ACA2-4BFF-BA75-7FAE93FBB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647462E-B5E8-4F02-A1E4-BD0380A224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12CE109-6153-414A-B2D6-C4F9C6FA2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AF530F5-D68D-4BC8-8984-F1A8B5DEB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2EB69747-F9DD-4B80-B488-D5565D0BC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73AFB787-B8A4-4269-9DA9-FF4A660303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6E682D93-25A6-4D91-9A81-3F247BBEE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9D5F48B5-53B4-4DA8-B929-6AFF50658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8CA195A3-2A74-4D13-A1B8-24765E26B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B98F1918-C39D-4713-AB21-685A944355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33592273-DEE6-42E1-B824-11D5443323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12D6F82B-B619-4D8B-85AE-0E57103BA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6246C574-90D4-412B-9444-203F7C83C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graphicFrame>
        <p:nvGraphicFramePr>
          <p:cNvPr id="6" name="Content Placeholder 5">
            <a:extLst>
              <a:ext uri="{FF2B5EF4-FFF2-40B4-BE49-F238E27FC236}">
                <a16:creationId xmlns:a16="http://schemas.microsoft.com/office/drawing/2014/main" id="{4D29C956-2ED4-EB4A-A7DA-247BD4C7D730}"/>
              </a:ext>
            </a:extLst>
          </p:cNvPr>
          <p:cNvGraphicFramePr>
            <a:graphicFrameLocks noGrp="1"/>
          </p:cNvGraphicFramePr>
          <p:nvPr>
            <p:ph idx="1"/>
            <p:extLst>
              <p:ext uri="{D42A27DB-BD31-4B8C-83A1-F6EECF244321}">
                <p14:modId xmlns:p14="http://schemas.microsoft.com/office/powerpoint/2010/main" val="3231067332"/>
              </p:ext>
            </p:extLst>
          </p:nvPr>
        </p:nvGraphicFramePr>
        <p:xfrm>
          <a:off x="5742347" y="496732"/>
          <a:ext cx="5734878" cy="49371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2592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707845-96E7-EA4D-9CFD-FB4D7284C1EF}"/>
              </a:ext>
            </a:extLst>
          </p:cNvPr>
          <p:cNvSpPr>
            <a:spLocks noGrp="1"/>
          </p:cNvSpPr>
          <p:nvPr>
            <p:ph type="title"/>
          </p:nvPr>
        </p:nvSpPr>
        <p:spPr>
          <a:xfrm>
            <a:off x="503329" y="143594"/>
            <a:ext cx="11185341" cy="1130721"/>
          </a:xfrm>
        </p:spPr>
        <p:txBody>
          <a:bodyPr>
            <a:normAutofit/>
          </a:bodyPr>
          <a:lstStyle/>
          <a:p>
            <a:pPr algn="ctr"/>
            <a:r>
              <a:rPr lang="en-US">
                <a:solidFill>
                  <a:schemeClr val="bg1"/>
                </a:solidFill>
              </a:rPr>
              <a:t>Email Marketing Plan Example</a:t>
            </a:r>
          </a:p>
        </p:txBody>
      </p:sp>
      <p:sp>
        <p:nvSpPr>
          <p:cNvPr id="10" name="Freeform: Shape 9">
            <a:extLst>
              <a:ext uri="{FF2B5EF4-FFF2-40B4-BE49-F238E27FC236}">
                <a16:creationId xmlns:a16="http://schemas.microsoft.com/office/drawing/2014/main" id="{D0A98BBA-D3EA-45DC-B8A1-9C61397D4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5862"/>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2" name="Freeform: Shape 11">
            <a:extLst>
              <a:ext uri="{FF2B5EF4-FFF2-40B4-BE49-F238E27FC236}">
                <a16:creationId xmlns:a16="http://schemas.microsoft.com/office/drawing/2014/main" id="{2E4C95AB-2BD7-4E38-BDD5-1E41F3A9B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0894"/>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5836128-58DE-4E5A-B27E-DFE747CA0B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1348" y="5364542"/>
            <a:ext cx="1562428" cy="1493465"/>
            <a:chOff x="3121343" y="4864099"/>
            <a:chExt cx="2085971" cy="1993901"/>
          </a:xfrm>
          <a:solidFill>
            <a:schemeClr val="bg1"/>
          </a:solidFill>
        </p:grpSpPr>
        <p:sp>
          <p:nvSpPr>
            <p:cNvPr id="15" name="Freeform: Shape 14">
              <a:extLst>
                <a:ext uri="{FF2B5EF4-FFF2-40B4-BE49-F238E27FC236}">
                  <a16:creationId xmlns:a16="http://schemas.microsoft.com/office/drawing/2014/main" id="{A92DF49A-063A-4F60-BE30-D26826492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6" name="Freeform: Shape 15">
              <a:extLst>
                <a:ext uri="{FF2B5EF4-FFF2-40B4-BE49-F238E27FC236}">
                  <a16:creationId xmlns:a16="http://schemas.microsoft.com/office/drawing/2014/main" id="{70DCBBE0-7DEE-43ED-BEE3-ABB179CFC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7" name="Freeform: Shape 16">
              <a:extLst>
                <a:ext uri="{FF2B5EF4-FFF2-40B4-BE49-F238E27FC236}">
                  <a16:creationId xmlns:a16="http://schemas.microsoft.com/office/drawing/2014/main" id="{539FE8DF-D1B2-4074-9BDF-C458EA012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Freeform: Shape 17">
              <a:extLst>
                <a:ext uri="{FF2B5EF4-FFF2-40B4-BE49-F238E27FC236}">
                  <a16:creationId xmlns:a16="http://schemas.microsoft.com/office/drawing/2014/main" id="{61C143B5-6E24-417D-A035-65747A8E9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9" name="Freeform: Shape 18">
              <a:extLst>
                <a:ext uri="{FF2B5EF4-FFF2-40B4-BE49-F238E27FC236}">
                  <a16:creationId xmlns:a16="http://schemas.microsoft.com/office/drawing/2014/main" id="{0331ED8C-8819-4FFB-BF3C-FDA6A90D4B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0" name="Freeform: Shape 19">
              <a:extLst>
                <a:ext uri="{FF2B5EF4-FFF2-40B4-BE49-F238E27FC236}">
                  <a16:creationId xmlns:a16="http://schemas.microsoft.com/office/drawing/2014/main" id="{2A39574D-5ECC-4A94-9CB6-646D90DA5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1" name="Freeform: Shape 20">
              <a:extLst>
                <a:ext uri="{FF2B5EF4-FFF2-40B4-BE49-F238E27FC236}">
                  <a16:creationId xmlns:a16="http://schemas.microsoft.com/office/drawing/2014/main" id="{6A73D6F7-977D-4026-8F68-CA63C162C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Freeform: Shape 21">
              <a:extLst>
                <a:ext uri="{FF2B5EF4-FFF2-40B4-BE49-F238E27FC236}">
                  <a16:creationId xmlns:a16="http://schemas.microsoft.com/office/drawing/2014/main" id="{56348370-4FD9-4A99-BB05-944D5B0B0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3" name="Freeform: Shape 22">
              <a:extLst>
                <a:ext uri="{FF2B5EF4-FFF2-40B4-BE49-F238E27FC236}">
                  <a16:creationId xmlns:a16="http://schemas.microsoft.com/office/drawing/2014/main" id="{D1146D46-43DB-4487-A191-0970511C3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Freeform: Shape 23">
              <a:extLst>
                <a:ext uri="{FF2B5EF4-FFF2-40B4-BE49-F238E27FC236}">
                  <a16:creationId xmlns:a16="http://schemas.microsoft.com/office/drawing/2014/main" id="{DDA0090F-4FBF-434D-83B1-B274F83A9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5" name="Freeform: Shape 24">
              <a:extLst>
                <a:ext uri="{FF2B5EF4-FFF2-40B4-BE49-F238E27FC236}">
                  <a16:creationId xmlns:a16="http://schemas.microsoft.com/office/drawing/2014/main" id="{C8DF6032-C07A-45C6-8A4F-04EF4EDC04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6" name="Freeform: Shape 25">
              <a:extLst>
                <a:ext uri="{FF2B5EF4-FFF2-40B4-BE49-F238E27FC236}">
                  <a16:creationId xmlns:a16="http://schemas.microsoft.com/office/drawing/2014/main" id="{F5B89F44-A096-479D-AD1F-120561C282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7" name="Freeform: Shape 26">
              <a:extLst>
                <a:ext uri="{FF2B5EF4-FFF2-40B4-BE49-F238E27FC236}">
                  <a16:creationId xmlns:a16="http://schemas.microsoft.com/office/drawing/2014/main" id="{25547DC8-8B87-4446-9CC9-65AF04A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pic>
        <p:nvPicPr>
          <p:cNvPr id="4" name="Picture 3" descr="Graphical user interface&#10;&#10;Description automatically generated with medium confidence">
            <a:extLst>
              <a:ext uri="{FF2B5EF4-FFF2-40B4-BE49-F238E27FC236}">
                <a16:creationId xmlns:a16="http://schemas.microsoft.com/office/drawing/2014/main" id="{F8F96D59-6793-354E-8AF7-27F8FFCE76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478" y="1319423"/>
            <a:ext cx="4082096" cy="5284677"/>
          </a:xfrm>
          <a:prstGeom prst="rect">
            <a:avLst/>
          </a:prstGeom>
          <a:ln>
            <a:solidFill>
              <a:schemeClr val="bg1"/>
            </a:solidFill>
          </a:ln>
          <a:effectLst>
            <a:outerShdw blurRad="63500" sx="102000" sy="102000" algn="ctr" rotWithShape="0">
              <a:prstClr val="black">
                <a:alpha val="40000"/>
              </a:prstClr>
            </a:outerShdw>
          </a:effectLst>
        </p:spPr>
      </p:pic>
      <p:pic>
        <p:nvPicPr>
          <p:cNvPr id="6" name="Picture 5" descr="Graphical user interface&#10;&#10;Description automatically generated with medium confidence">
            <a:extLst>
              <a:ext uri="{FF2B5EF4-FFF2-40B4-BE49-F238E27FC236}">
                <a16:creationId xmlns:a16="http://schemas.microsoft.com/office/drawing/2014/main" id="{9E990BFA-08ED-D644-A834-40999D429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952" y="1274315"/>
            <a:ext cx="4125953" cy="5341455"/>
          </a:xfrm>
          <a:prstGeom prst="rect">
            <a:avLst/>
          </a:prstGeom>
          <a:ln>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53562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707845-96E7-EA4D-9CFD-FB4D7284C1EF}"/>
              </a:ext>
            </a:extLst>
          </p:cNvPr>
          <p:cNvSpPr>
            <a:spLocks noGrp="1"/>
          </p:cNvSpPr>
          <p:nvPr>
            <p:ph type="title"/>
          </p:nvPr>
        </p:nvSpPr>
        <p:spPr>
          <a:xfrm>
            <a:off x="503329" y="143594"/>
            <a:ext cx="11185341" cy="1130721"/>
          </a:xfrm>
        </p:spPr>
        <p:txBody>
          <a:bodyPr>
            <a:normAutofit/>
          </a:bodyPr>
          <a:lstStyle/>
          <a:p>
            <a:pPr algn="ctr"/>
            <a:r>
              <a:rPr lang="en-US">
                <a:solidFill>
                  <a:schemeClr val="bg1"/>
                </a:solidFill>
              </a:rPr>
              <a:t>Real Time Marketing Idea</a:t>
            </a:r>
            <a:br>
              <a:rPr lang="en-US">
                <a:solidFill>
                  <a:schemeClr val="bg1"/>
                </a:solidFill>
              </a:rPr>
            </a:br>
            <a:r>
              <a:rPr lang="en-US" sz="2800">
                <a:solidFill>
                  <a:schemeClr val="bg1"/>
                </a:solidFill>
              </a:rPr>
              <a:t>Pride Month Commercial Shot List</a:t>
            </a:r>
          </a:p>
        </p:txBody>
      </p:sp>
      <p:sp>
        <p:nvSpPr>
          <p:cNvPr id="10" name="Freeform: Shape 9">
            <a:extLst>
              <a:ext uri="{FF2B5EF4-FFF2-40B4-BE49-F238E27FC236}">
                <a16:creationId xmlns:a16="http://schemas.microsoft.com/office/drawing/2014/main" id="{D0A98BBA-D3EA-45DC-B8A1-9C61397D4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5862"/>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2" name="Freeform: Shape 11">
            <a:extLst>
              <a:ext uri="{FF2B5EF4-FFF2-40B4-BE49-F238E27FC236}">
                <a16:creationId xmlns:a16="http://schemas.microsoft.com/office/drawing/2014/main" id="{2E4C95AB-2BD7-4E38-BDD5-1E41F3A9B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0894"/>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5836128-58DE-4E5A-B27E-DFE747CA0B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1348" y="5364542"/>
            <a:ext cx="1562428" cy="1493465"/>
            <a:chOff x="3121343" y="4864099"/>
            <a:chExt cx="2085971" cy="1993901"/>
          </a:xfrm>
          <a:solidFill>
            <a:schemeClr val="bg1"/>
          </a:solidFill>
        </p:grpSpPr>
        <p:sp>
          <p:nvSpPr>
            <p:cNvPr id="15" name="Freeform: Shape 14">
              <a:extLst>
                <a:ext uri="{FF2B5EF4-FFF2-40B4-BE49-F238E27FC236}">
                  <a16:creationId xmlns:a16="http://schemas.microsoft.com/office/drawing/2014/main" id="{A92DF49A-063A-4F60-BE30-D26826492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6" name="Freeform: Shape 15">
              <a:extLst>
                <a:ext uri="{FF2B5EF4-FFF2-40B4-BE49-F238E27FC236}">
                  <a16:creationId xmlns:a16="http://schemas.microsoft.com/office/drawing/2014/main" id="{70DCBBE0-7DEE-43ED-BEE3-ABB179CFC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7" name="Freeform: Shape 16">
              <a:extLst>
                <a:ext uri="{FF2B5EF4-FFF2-40B4-BE49-F238E27FC236}">
                  <a16:creationId xmlns:a16="http://schemas.microsoft.com/office/drawing/2014/main" id="{539FE8DF-D1B2-4074-9BDF-C458EA012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Freeform: Shape 17">
              <a:extLst>
                <a:ext uri="{FF2B5EF4-FFF2-40B4-BE49-F238E27FC236}">
                  <a16:creationId xmlns:a16="http://schemas.microsoft.com/office/drawing/2014/main" id="{61C143B5-6E24-417D-A035-65747A8E9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9" name="Freeform: Shape 18">
              <a:extLst>
                <a:ext uri="{FF2B5EF4-FFF2-40B4-BE49-F238E27FC236}">
                  <a16:creationId xmlns:a16="http://schemas.microsoft.com/office/drawing/2014/main" id="{0331ED8C-8819-4FFB-BF3C-FDA6A90D4B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0" name="Freeform: Shape 19">
              <a:extLst>
                <a:ext uri="{FF2B5EF4-FFF2-40B4-BE49-F238E27FC236}">
                  <a16:creationId xmlns:a16="http://schemas.microsoft.com/office/drawing/2014/main" id="{2A39574D-5ECC-4A94-9CB6-646D90DA5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1" name="Freeform: Shape 20">
              <a:extLst>
                <a:ext uri="{FF2B5EF4-FFF2-40B4-BE49-F238E27FC236}">
                  <a16:creationId xmlns:a16="http://schemas.microsoft.com/office/drawing/2014/main" id="{6A73D6F7-977D-4026-8F68-CA63C162C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Freeform: Shape 21">
              <a:extLst>
                <a:ext uri="{FF2B5EF4-FFF2-40B4-BE49-F238E27FC236}">
                  <a16:creationId xmlns:a16="http://schemas.microsoft.com/office/drawing/2014/main" id="{56348370-4FD9-4A99-BB05-944D5B0B0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3" name="Freeform: Shape 22">
              <a:extLst>
                <a:ext uri="{FF2B5EF4-FFF2-40B4-BE49-F238E27FC236}">
                  <a16:creationId xmlns:a16="http://schemas.microsoft.com/office/drawing/2014/main" id="{D1146D46-43DB-4487-A191-0970511C3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Freeform: Shape 23">
              <a:extLst>
                <a:ext uri="{FF2B5EF4-FFF2-40B4-BE49-F238E27FC236}">
                  <a16:creationId xmlns:a16="http://schemas.microsoft.com/office/drawing/2014/main" id="{DDA0090F-4FBF-434D-83B1-B274F83A9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5" name="Freeform: Shape 24">
              <a:extLst>
                <a:ext uri="{FF2B5EF4-FFF2-40B4-BE49-F238E27FC236}">
                  <a16:creationId xmlns:a16="http://schemas.microsoft.com/office/drawing/2014/main" id="{C8DF6032-C07A-45C6-8A4F-04EF4EDC04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6" name="Freeform: Shape 25">
              <a:extLst>
                <a:ext uri="{FF2B5EF4-FFF2-40B4-BE49-F238E27FC236}">
                  <a16:creationId xmlns:a16="http://schemas.microsoft.com/office/drawing/2014/main" id="{F5B89F44-A096-479D-AD1F-120561C282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7" name="Freeform: Shape 26">
              <a:extLst>
                <a:ext uri="{FF2B5EF4-FFF2-40B4-BE49-F238E27FC236}">
                  <a16:creationId xmlns:a16="http://schemas.microsoft.com/office/drawing/2014/main" id="{25547DC8-8B87-4446-9CC9-65AF04A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sp>
        <p:nvSpPr>
          <p:cNvPr id="3" name="Content Placeholder 2">
            <a:extLst>
              <a:ext uri="{FF2B5EF4-FFF2-40B4-BE49-F238E27FC236}">
                <a16:creationId xmlns:a16="http://schemas.microsoft.com/office/drawing/2014/main" id="{A1B762B2-EC2E-F745-A744-ED7625E89467}"/>
              </a:ext>
            </a:extLst>
          </p:cNvPr>
          <p:cNvSpPr>
            <a:spLocks noGrp="1"/>
          </p:cNvSpPr>
          <p:nvPr>
            <p:ph idx="1"/>
          </p:nvPr>
        </p:nvSpPr>
        <p:spPr>
          <a:xfrm>
            <a:off x="838199" y="1384532"/>
            <a:ext cx="10515600" cy="4351338"/>
          </a:xfrm>
        </p:spPr>
        <p:txBody>
          <a:bodyPr vert="horz" lIns="91440" tIns="45720" rIns="91440" bIns="45720" rtlCol="0" anchor="t">
            <a:normAutofit fontScale="47500" lnSpcReduction="20000"/>
          </a:bodyPr>
          <a:lstStyle/>
          <a:p>
            <a:pPr marL="514350" indent="-514350">
              <a:buAutoNum type="arabicPeriod"/>
            </a:pPr>
            <a:r>
              <a:rPr lang="en-US" u="sng">
                <a:solidFill>
                  <a:schemeClr val="bg1"/>
                </a:solidFill>
                <a:ea typeface="+mn-lt"/>
                <a:cs typeface="+mn-lt"/>
              </a:rPr>
              <a:t>Wide Push in</a:t>
            </a:r>
            <a:r>
              <a:rPr lang="en-US">
                <a:solidFill>
                  <a:schemeClr val="bg1"/>
                </a:solidFill>
                <a:ea typeface="+mn-lt"/>
                <a:cs typeface="+mn-lt"/>
              </a:rPr>
              <a:t> from behind a </a:t>
            </a:r>
            <a:r>
              <a:rPr lang="en-US" b="1">
                <a:solidFill>
                  <a:schemeClr val="bg1"/>
                </a:solidFill>
                <a:ea typeface="+mn-lt"/>
                <a:cs typeface="+mn-lt"/>
              </a:rPr>
              <a:t>Girl</a:t>
            </a:r>
            <a:r>
              <a:rPr lang="en-US">
                <a:solidFill>
                  <a:schemeClr val="bg1"/>
                </a:solidFill>
                <a:ea typeface="+mn-lt"/>
                <a:cs typeface="+mn-lt"/>
              </a:rPr>
              <a:t> sitting by the water on the beach staring out at her friends playing, jumping, splashing in the water. </a:t>
            </a:r>
            <a:endParaRPr lang="en-US">
              <a:solidFill>
                <a:schemeClr val="bg1"/>
              </a:solidFill>
              <a:cs typeface="Calibri" panose="020F0502020204030204"/>
            </a:endParaRPr>
          </a:p>
          <a:p>
            <a:pPr marL="514350" indent="-514350">
              <a:buAutoNum type="arabicPeriod"/>
            </a:pPr>
            <a:r>
              <a:rPr lang="en-US" u="sng">
                <a:solidFill>
                  <a:schemeClr val="bg1"/>
                </a:solidFill>
                <a:ea typeface="+mn-lt"/>
                <a:cs typeface="+mn-lt"/>
              </a:rPr>
              <a:t>Close-up</a:t>
            </a:r>
            <a:r>
              <a:rPr lang="en-US">
                <a:solidFill>
                  <a:schemeClr val="bg1"/>
                </a:solidFill>
                <a:ea typeface="+mn-lt"/>
                <a:cs typeface="+mn-lt"/>
              </a:rPr>
              <a:t> right profile side of </a:t>
            </a:r>
            <a:r>
              <a:rPr lang="en-US" b="1">
                <a:solidFill>
                  <a:schemeClr val="bg1"/>
                </a:solidFill>
                <a:ea typeface="+mn-lt"/>
                <a:cs typeface="+mn-lt"/>
              </a:rPr>
              <a:t>Girl's</a:t>
            </a:r>
            <a:r>
              <a:rPr lang="en-US">
                <a:solidFill>
                  <a:schemeClr val="bg1"/>
                </a:solidFill>
                <a:ea typeface="+mn-lt"/>
                <a:cs typeface="+mn-lt"/>
              </a:rPr>
              <a:t> face as we see she is kind of sad about something. </a:t>
            </a:r>
          </a:p>
          <a:p>
            <a:pPr marL="514350" indent="-514350">
              <a:buAutoNum type="arabicPeriod"/>
            </a:pPr>
            <a:r>
              <a:rPr lang="en-US" u="sng">
                <a:solidFill>
                  <a:schemeClr val="bg1"/>
                </a:solidFill>
                <a:ea typeface="+mn-lt"/>
                <a:cs typeface="+mn-lt"/>
              </a:rPr>
              <a:t>Medium profile</a:t>
            </a:r>
            <a:r>
              <a:rPr lang="en-US">
                <a:solidFill>
                  <a:schemeClr val="bg1"/>
                </a:solidFill>
                <a:ea typeface="+mn-lt"/>
                <a:cs typeface="+mn-lt"/>
              </a:rPr>
              <a:t> -&gt; </a:t>
            </a:r>
            <a:r>
              <a:rPr lang="en-US" u="sng">
                <a:solidFill>
                  <a:schemeClr val="bg1"/>
                </a:solidFill>
                <a:ea typeface="+mn-lt"/>
                <a:cs typeface="+mn-lt"/>
              </a:rPr>
              <a:t>medium close up</a:t>
            </a:r>
            <a:r>
              <a:rPr lang="en-US">
                <a:solidFill>
                  <a:schemeClr val="bg1"/>
                </a:solidFill>
                <a:ea typeface="+mn-lt"/>
                <a:cs typeface="+mn-lt"/>
              </a:rPr>
              <a:t> (</a:t>
            </a:r>
            <a:r>
              <a:rPr lang="en-US" u="sng">
                <a:solidFill>
                  <a:schemeClr val="bg1"/>
                </a:solidFill>
                <a:ea typeface="+mn-lt"/>
                <a:cs typeface="+mn-lt"/>
              </a:rPr>
              <a:t>over the shoulder</a:t>
            </a:r>
            <a:r>
              <a:rPr lang="en-US">
                <a:solidFill>
                  <a:schemeClr val="bg1"/>
                </a:solidFill>
                <a:ea typeface="+mn-lt"/>
                <a:cs typeface="+mn-lt"/>
              </a:rPr>
              <a:t>) as we see her looking out at the water. She then looks down at the sand. Her hands tied together resting on her knees. </a:t>
            </a:r>
            <a:endParaRPr lang="en-US">
              <a:solidFill>
                <a:schemeClr val="bg1"/>
              </a:solidFill>
              <a:cs typeface="Calibri" panose="020F0502020204030204"/>
            </a:endParaRPr>
          </a:p>
          <a:p>
            <a:pPr marL="514350" indent="-514350">
              <a:buAutoNum type="arabicPeriod"/>
            </a:pPr>
            <a:r>
              <a:rPr lang="en-US" u="sng">
                <a:solidFill>
                  <a:schemeClr val="bg1"/>
                </a:solidFill>
                <a:ea typeface="+mn-lt"/>
                <a:cs typeface="+mn-lt"/>
              </a:rPr>
              <a:t>Wide</a:t>
            </a:r>
            <a:r>
              <a:rPr lang="en-US">
                <a:solidFill>
                  <a:schemeClr val="bg1"/>
                </a:solidFill>
                <a:ea typeface="+mn-lt"/>
                <a:cs typeface="+mn-lt"/>
              </a:rPr>
              <a:t> of a </a:t>
            </a:r>
            <a:r>
              <a:rPr lang="en-US" b="1">
                <a:solidFill>
                  <a:schemeClr val="bg1"/>
                </a:solidFill>
                <a:ea typeface="+mn-lt"/>
                <a:cs typeface="+mn-lt"/>
              </a:rPr>
              <a:t>Friend</a:t>
            </a:r>
            <a:r>
              <a:rPr lang="en-US">
                <a:solidFill>
                  <a:schemeClr val="bg1"/>
                </a:solidFill>
                <a:ea typeface="+mn-lt"/>
                <a:cs typeface="+mn-lt"/>
              </a:rPr>
              <a:t> (guy/girl) (wearing a beefcake swimsuit)walking up to the </a:t>
            </a:r>
            <a:r>
              <a:rPr lang="en-US" b="1">
                <a:solidFill>
                  <a:schemeClr val="bg1"/>
                </a:solidFill>
                <a:ea typeface="+mn-lt"/>
                <a:cs typeface="+mn-lt"/>
              </a:rPr>
              <a:t>Girl</a:t>
            </a:r>
            <a:r>
              <a:rPr lang="en-US">
                <a:solidFill>
                  <a:schemeClr val="bg1"/>
                </a:solidFill>
                <a:ea typeface="+mn-lt"/>
                <a:cs typeface="+mn-lt"/>
              </a:rPr>
              <a:t> sitting on the beach as she is there staring out at everyone having fun in the water. </a:t>
            </a:r>
            <a:endParaRPr lang="en-US">
              <a:solidFill>
                <a:schemeClr val="bg1"/>
              </a:solidFill>
              <a:cs typeface="Calibri" panose="020F0502020204030204"/>
            </a:endParaRPr>
          </a:p>
          <a:p>
            <a:pPr marL="514350" indent="-514350">
              <a:buAutoNum type="arabicPeriod"/>
            </a:pPr>
            <a:r>
              <a:rPr lang="en-US" u="sng">
                <a:solidFill>
                  <a:schemeClr val="bg1"/>
                </a:solidFill>
                <a:ea typeface="+mn-lt"/>
                <a:cs typeface="+mn-lt"/>
              </a:rPr>
              <a:t>Medium tracking</a:t>
            </a:r>
            <a:r>
              <a:rPr lang="en-US">
                <a:solidFill>
                  <a:schemeClr val="bg1"/>
                </a:solidFill>
                <a:ea typeface="+mn-lt"/>
                <a:cs typeface="+mn-lt"/>
              </a:rPr>
              <a:t> of</a:t>
            </a:r>
            <a:r>
              <a:rPr lang="en-US" b="1">
                <a:solidFill>
                  <a:schemeClr val="bg1"/>
                </a:solidFill>
                <a:ea typeface="+mn-lt"/>
                <a:cs typeface="+mn-lt"/>
              </a:rPr>
              <a:t> Friend</a:t>
            </a:r>
            <a:r>
              <a:rPr lang="en-US">
                <a:solidFill>
                  <a:schemeClr val="bg1"/>
                </a:solidFill>
                <a:ea typeface="+mn-lt"/>
                <a:cs typeface="+mn-lt"/>
              </a:rPr>
              <a:t>  with something in their hand. </a:t>
            </a:r>
            <a:endParaRPr lang="en-US">
              <a:solidFill>
                <a:schemeClr val="bg1"/>
              </a:solidFill>
              <a:cs typeface="Calibri" panose="020F0502020204030204"/>
            </a:endParaRPr>
          </a:p>
          <a:p>
            <a:pPr marL="514350" indent="-514350">
              <a:buAutoNum type="arabicPeriod"/>
            </a:pPr>
            <a:r>
              <a:rPr lang="en-US" u="sng">
                <a:solidFill>
                  <a:schemeClr val="bg1"/>
                </a:solidFill>
                <a:ea typeface="+mn-lt"/>
                <a:cs typeface="+mn-lt"/>
              </a:rPr>
              <a:t>Two shot</a:t>
            </a:r>
            <a:r>
              <a:rPr lang="en-US">
                <a:solidFill>
                  <a:schemeClr val="bg1"/>
                </a:solidFill>
                <a:ea typeface="+mn-lt"/>
                <a:cs typeface="+mn-lt"/>
              </a:rPr>
              <a:t> of </a:t>
            </a:r>
            <a:r>
              <a:rPr lang="en-US" b="1">
                <a:solidFill>
                  <a:schemeClr val="bg1"/>
                </a:solidFill>
                <a:ea typeface="+mn-lt"/>
                <a:cs typeface="+mn-lt"/>
              </a:rPr>
              <a:t>Friend</a:t>
            </a:r>
            <a:r>
              <a:rPr lang="en-US">
                <a:solidFill>
                  <a:schemeClr val="bg1"/>
                </a:solidFill>
                <a:ea typeface="+mn-lt"/>
                <a:cs typeface="+mn-lt"/>
              </a:rPr>
              <a:t> saying hello to </a:t>
            </a:r>
            <a:r>
              <a:rPr lang="en-US" b="1">
                <a:solidFill>
                  <a:schemeClr val="bg1"/>
                </a:solidFill>
                <a:ea typeface="+mn-lt"/>
                <a:cs typeface="+mn-lt"/>
              </a:rPr>
              <a:t>Girl</a:t>
            </a:r>
            <a:r>
              <a:rPr lang="en-US">
                <a:solidFill>
                  <a:schemeClr val="bg1"/>
                </a:solidFill>
                <a:ea typeface="+mn-lt"/>
                <a:cs typeface="+mn-lt"/>
              </a:rPr>
              <a:t> who looks up solemnly.</a:t>
            </a:r>
            <a:endParaRPr lang="en-US">
              <a:solidFill>
                <a:schemeClr val="bg1"/>
              </a:solidFill>
              <a:cs typeface="Calibri" panose="020F0502020204030204"/>
            </a:endParaRPr>
          </a:p>
          <a:p>
            <a:pPr marL="514350" indent="-514350">
              <a:buAutoNum type="arabicPeriod"/>
            </a:pPr>
            <a:r>
              <a:rPr lang="en-US" u="sng">
                <a:solidFill>
                  <a:schemeClr val="bg1"/>
                </a:solidFill>
                <a:ea typeface="+mn-lt"/>
                <a:cs typeface="+mn-lt"/>
              </a:rPr>
              <a:t>Low angle one shot</a:t>
            </a:r>
            <a:r>
              <a:rPr lang="en-US">
                <a:solidFill>
                  <a:schemeClr val="bg1"/>
                </a:solidFill>
                <a:ea typeface="+mn-lt"/>
                <a:cs typeface="+mn-lt"/>
              </a:rPr>
              <a:t> of </a:t>
            </a:r>
            <a:r>
              <a:rPr lang="en-US" b="1">
                <a:solidFill>
                  <a:schemeClr val="bg1"/>
                </a:solidFill>
                <a:ea typeface="+mn-lt"/>
                <a:cs typeface="+mn-lt"/>
              </a:rPr>
              <a:t>Friend</a:t>
            </a:r>
            <a:r>
              <a:rPr lang="en-US">
                <a:solidFill>
                  <a:schemeClr val="bg1"/>
                </a:solidFill>
                <a:ea typeface="+mn-lt"/>
                <a:cs typeface="+mn-lt"/>
              </a:rPr>
              <a:t> handing</a:t>
            </a:r>
            <a:r>
              <a:rPr lang="en-US" b="1">
                <a:solidFill>
                  <a:schemeClr val="bg1"/>
                </a:solidFill>
                <a:ea typeface="+mn-lt"/>
                <a:cs typeface="+mn-lt"/>
              </a:rPr>
              <a:t> Girl</a:t>
            </a:r>
            <a:r>
              <a:rPr lang="en-US">
                <a:solidFill>
                  <a:schemeClr val="bg1"/>
                </a:solidFill>
                <a:ea typeface="+mn-lt"/>
                <a:cs typeface="+mn-lt"/>
              </a:rPr>
              <a:t> what is in their hand.</a:t>
            </a:r>
          </a:p>
          <a:p>
            <a:pPr marL="514350" indent="-514350">
              <a:buAutoNum type="arabicPeriod"/>
            </a:pPr>
            <a:r>
              <a:rPr lang="en-US" u="sng">
                <a:solidFill>
                  <a:schemeClr val="bg1"/>
                </a:solidFill>
                <a:cs typeface="Calibri" panose="020F0502020204030204"/>
              </a:rPr>
              <a:t>High angle one shot</a:t>
            </a:r>
            <a:r>
              <a:rPr lang="en-US">
                <a:solidFill>
                  <a:schemeClr val="bg1"/>
                </a:solidFill>
                <a:cs typeface="Calibri" panose="020F0502020204030204"/>
              </a:rPr>
              <a:t> of </a:t>
            </a:r>
            <a:r>
              <a:rPr lang="en-US" b="1">
                <a:solidFill>
                  <a:schemeClr val="bg1"/>
                </a:solidFill>
                <a:cs typeface="Calibri" panose="020F0502020204030204"/>
              </a:rPr>
              <a:t>Girl </a:t>
            </a:r>
            <a:r>
              <a:rPr lang="en-US">
                <a:solidFill>
                  <a:schemeClr val="bg1"/>
                </a:solidFill>
                <a:cs typeface="Calibri" panose="020F0502020204030204"/>
              </a:rPr>
              <a:t>accepting a folded piece of clothing.</a:t>
            </a:r>
          </a:p>
          <a:p>
            <a:pPr marL="514350" indent="-514350">
              <a:buAutoNum type="arabicPeriod"/>
            </a:pPr>
            <a:r>
              <a:rPr lang="en-US" u="sng">
                <a:solidFill>
                  <a:schemeClr val="bg1"/>
                </a:solidFill>
                <a:ea typeface="+mn-lt"/>
                <a:cs typeface="+mn-lt"/>
              </a:rPr>
              <a:t>Medium close-up</a:t>
            </a:r>
            <a:r>
              <a:rPr lang="en-US">
                <a:solidFill>
                  <a:schemeClr val="bg1"/>
                </a:solidFill>
                <a:ea typeface="+mn-lt"/>
                <a:cs typeface="+mn-lt"/>
              </a:rPr>
              <a:t> (chest to head) of </a:t>
            </a:r>
            <a:r>
              <a:rPr lang="en-US" b="1">
                <a:solidFill>
                  <a:schemeClr val="bg1"/>
                </a:solidFill>
                <a:ea typeface="+mn-lt"/>
                <a:cs typeface="+mn-lt"/>
              </a:rPr>
              <a:t>Girl </a:t>
            </a:r>
            <a:r>
              <a:rPr lang="en-US">
                <a:solidFill>
                  <a:schemeClr val="bg1"/>
                </a:solidFill>
                <a:ea typeface="+mn-lt"/>
                <a:cs typeface="+mn-lt"/>
              </a:rPr>
              <a:t>unfolding the article of clothing she was just handed and smiling.</a:t>
            </a:r>
          </a:p>
          <a:p>
            <a:pPr marL="514350" indent="-514350">
              <a:buAutoNum type="arabicPeriod"/>
            </a:pPr>
            <a:r>
              <a:rPr lang="en-US" u="sng">
                <a:solidFill>
                  <a:schemeClr val="bg1"/>
                </a:solidFill>
                <a:ea typeface="+mn-lt"/>
                <a:cs typeface="+mn-lt"/>
              </a:rPr>
              <a:t>Medium wide over the shoulder</a:t>
            </a:r>
            <a:r>
              <a:rPr lang="en-US">
                <a:solidFill>
                  <a:schemeClr val="bg1"/>
                </a:solidFill>
                <a:ea typeface="+mn-lt"/>
                <a:cs typeface="+mn-lt"/>
              </a:rPr>
              <a:t>-&gt; </a:t>
            </a:r>
            <a:r>
              <a:rPr lang="en-US" u="sng">
                <a:solidFill>
                  <a:schemeClr val="bg1"/>
                </a:solidFill>
                <a:ea typeface="+mn-lt"/>
                <a:cs typeface="+mn-lt"/>
              </a:rPr>
              <a:t>pan</a:t>
            </a:r>
            <a:r>
              <a:rPr lang="en-US">
                <a:solidFill>
                  <a:schemeClr val="bg1"/>
                </a:solidFill>
                <a:ea typeface="+mn-lt"/>
                <a:cs typeface="+mn-lt"/>
              </a:rPr>
              <a:t> of </a:t>
            </a:r>
            <a:r>
              <a:rPr lang="en-US" b="1">
                <a:solidFill>
                  <a:schemeClr val="bg1"/>
                </a:solidFill>
                <a:ea typeface="+mn-lt"/>
                <a:cs typeface="+mn-lt"/>
              </a:rPr>
              <a:t>Girl</a:t>
            </a:r>
            <a:r>
              <a:rPr lang="en-US">
                <a:solidFill>
                  <a:schemeClr val="bg1"/>
                </a:solidFill>
                <a:ea typeface="+mn-lt"/>
                <a:cs typeface="+mn-lt"/>
              </a:rPr>
              <a:t> leaping up and running to cars to change.</a:t>
            </a:r>
            <a:endParaRPr lang="en-US">
              <a:solidFill>
                <a:schemeClr val="bg1"/>
              </a:solidFill>
              <a:cs typeface="Calibri" panose="020F0502020204030204"/>
            </a:endParaRPr>
          </a:p>
          <a:p>
            <a:pPr marL="514350" indent="-514350">
              <a:buAutoNum type="arabicPeriod"/>
            </a:pPr>
            <a:r>
              <a:rPr lang="en-US" u="sng">
                <a:solidFill>
                  <a:schemeClr val="bg1"/>
                </a:solidFill>
                <a:ea typeface="+mn-lt"/>
                <a:cs typeface="+mn-lt"/>
              </a:rPr>
              <a:t>Medium</a:t>
            </a:r>
            <a:r>
              <a:rPr lang="en-US">
                <a:solidFill>
                  <a:schemeClr val="bg1"/>
                </a:solidFill>
                <a:ea typeface="+mn-lt"/>
                <a:cs typeface="+mn-lt"/>
              </a:rPr>
              <a:t> (handheld) of </a:t>
            </a:r>
            <a:r>
              <a:rPr lang="en-US" b="1">
                <a:solidFill>
                  <a:schemeClr val="bg1"/>
                </a:solidFill>
                <a:ea typeface="+mn-lt"/>
                <a:cs typeface="+mn-lt"/>
              </a:rPr>
              <a:t>Girl</a:t>
            </a:r>
            <a:r>
              <a:rPr lang="en-US">
                <a:solidFill>
                  <a:schemeClr val="bg1"/>
                </a:solidFill>
                <a:ea typeface="+mn-lt"/>
                <a:cs typeface="+mn-lt"/>
              </a:rPr>
              <a:t> getting out of car in her new beefcakes swimsuit and running full of joy to </a:t>
            </a:r>
            <a:r>
              <a:rPr lang="en-US" b="1">
                <a:solidFill>
                  <a:schemeClr val="bg1"/>
                </a:solidFill>
                <a:ea typeface="+mn-lt"/>
                <a:cs typeface="+mn-lt"/>
              </a:rPr>
              <a:t>Friend</a:t>
            </a:r>
            <a:r>
              <a:rPr lang="en-US">
                <a:solidFill>
                  <a:schemeClr val="bg1"/>
                </a:solidFill>
                <a:ea typeface="+mn-lt"/>
                <a:cs typeface="+mn-lt"/>
              </a:rPr>
              <a:t>.</a:t>
            </a:r>
            <a:endParaRPr lang="en-US">
              <a:solidFill>
                <a:schemeClr val="bg1"/>
              </a:solidFill>
              <a:cs typeface="Calibri" panose="020F0502020204030204"/>
            </a:endParaRPr>
          </a:p>
          <a:p>
            <a:pPr marL="514350" indent="-514350">
              <a:buAutoNum type="arabicPeriod"/>
            </a:pPr>
            <a:r>
              <a:rPr lang="en-US" u="sng">
                <a:solidFill>
                  <a:schemeClr val="bg1"/>
                </a:solidFill>
                <a:ea typeface="+mn-lt"/>
                <a:cs typeface="+mn-lt"/>
              </a:rPr>
              <a:t>Medium close-up</a:t>
            </a:r>
            <a:r>
              <a:rPr lang="en-US">
                <a:solidFill>
                  <a:schemeClr val="bg1"/>
                </a:solidFill>
                <a:ea typeface="+mn-lt"/>
                <a:cs typeface="+mn-lt"/>
              </a:rPr>
              <a:t> of </a:t>
            </a:r>
            <a:r>
              <a:rPr lang="en-US" b="1">
                <a:solidFill>
                  <a:schemeClr val="bg1"/>
                </a:solidFill>
                <a:ea typeface="+mn-lt"/>
                <a:cs typeface="+mn-lt"/>
              </a:rPr>
              <a:t>Friend</a:t>
            </a:r>
            <a:r>
              <a:rPr lang="en-US">
                <a:solidFill>
                  <a:schemeClr val="bg1"/>
                </a:solidFill>
                <a:ea typeface="+mn-lt"/>
                <a:cs typeface="+mn-lt"/>
              </a:rPr>
              <a:t> reaching out and grabbing </a:t>
            </a:r>
            <a:r>
              <a:rPr lang="en-US" b="1">
                <a:solidFill>
                  <a:schemeClr val="bg1"/>
                </a:solidFill>
                <a:ea typeface="+mn-lt"/>
                <a:cs typeface="+mn-lt"/>
              </a:rPr>
              <a:t>Girl's</a:t>
            </a:r>
            <a:r>
              <a:rPr lang="en-US">
                <a:solidFill>
                  <a:schemeClr val="bg1"/>
                </a:solidFill>
                <a:ea typeface="+mn-lt"/>
                <a:cs typeface="+mn-lt"/>
              </a:rPr>
              <a:t> hand.</a:t>
            </a:r>
          </a:p>
          <a:p>
            <a:pPr marL="514350" indent="-514350">
              <a:buAutoNum type="arabicPeriod"/>
            </a:pPr>
            <a:r>
              <a:rPr lang="en-US" u="sng">
                <a:solidFill>
                  <a:schemeClr val="bg1"/>
                </a:solidFill>
                <a:ea typeface="+mn-lt"/>
                <a:cs typeface="+mn-lt"/>
              </a:rPr>
              <a:t>Medium wide</a:t>
            </a:r>
            <a:r>
              <a:rPr lang="en-US">
                <a:solidFill>
                  <a:schemeClr val="bg1"/>
                </a:solidFill>
                <a:ea typeface="+mn-lt"/>
                <a:cs typeface="+mn-lt"/>
              </a:rPr>
              <a:t> of</a:t>
            </a:r>
            <a:r>
              <a:rPr lang="en-US" b="1">
                <a:solidFill>
                  <a:schemeClr val="bg1"/>
                </a:solidFill>
                <a:ea typeface="+mn-lt"/>
                <a:cs typeface="+mn-lt"/>
              </a:rPr>
              <a:t> Friend's </a:t>
            </a:r>
            <a:r>
              <a:rPr lang="en-US">
                <a:solidFill>
                  <a:schemeClr val="bg1"/>
                </a:solidFill>
                <a:ea typeface="+mn-lt"/>
                <a:cs typeface="+mn-lt"/>
              </a:rPr>
              <a:t>and</a:t>
            </a:r>
            <a:r>
              <a:rPr lang="en-US" b="1">
                <a:solidFill>
                  <a:schemeClr val="bg1"/>
                </a:solidFill>
                <a:ea typeface="+mn-lt"/>
                <a:cs typeface="+mn-lt"/>
              </a:rPr>
              <a:t> Girl's</a:t>
            </a:r>
            <a:r>
              <a:rPr lang="en-US">
                <a:solidFill>
                  <a:schemeClr val="bg1"/>
                </a:solidFill>
                <a:ea typeface="+mn-lt"/>
                <a:cs typeface="+mn-lt"/>
              </a:rPr>
              <a:t> friends in the water seem so excited to see</a:t>
            </a:r>
            <a:r>
              <a:rPr lang="en-US" b="1">
                <a:solidFill>
                  <a:schemeClr val="bg1"/>
                </a:solidFill>
                <a:ea typeface="+mn-lt"/>
                <a:cs typeface="+mn-lt"/>
              </a:rPr>
              <a:t> Girl</a:t>
            </a:r>
            <a:r>
              <a:rPr lang="en-US">
                <a:solidFill>
                  <a:schemeClr val="bg1"/>
                </a:solidFill>
                <a:ea typeface="+mn-lt"/>
                <a:cs typeface="+mn-lt"/>
              </a:rPr>
              <a:t> loving the new swimsuit that she has on. (fades out)</a:t>
            </a:r>
            <a:endParaRPr lang="en-US">
              <a:solidFill>
                <a:schemeClr val="bg1"/>
              </a:solidFill>
              <a:cs typeface="Calibri" panose="020F0502020204030204"/>
            </a:endParaRPr>
          </a:p>
          <a:p>
            <a:pPr marL="514350" indent="-514350">
              <a:buAutoNum type="arabicPeriod"/>
            </a:pPr>
            <a:r>
              <a:rPr lang="en-US">
                <a:solidFill>
                  <a:schemeClr val="bg1"/>
                </a:solidFill>
                <a:ea typeface="+mn-lt"/>
                <a:cs typeface="+mn-lt"/>
              </a:rPr>
              <a:t>(Graphic) Beefcake swimwear logo and tagline saying. “Everyone’s included”.  (fades to black)</a:t>
            </a:r>
            <a:endParaRPr lang="en-US">
              <a:solidFill>
                <a:schemeClr val="bg1"/>
              </a:solidFill>
              <a:cs typeface="Calibri" panose="020F0502020204030204"/>
            </a:endParaRPr>
          </a:p>
        </p:txBody>
      </p:sp>
    </p:spTree>
    <p:extLst>
      <p:ext uri="{BB962C8B-B14F-4D97-AF65-F5344CB8AC3E}">
        <p14:creationId xmlns:p14="http://schemas.microsoft.com/office/powerpoint/2010/main" val="3215467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le 1">
            <a:extLst>
              <a:ext uri="{FF2B5EF4-FFF2-40B4-BE49-F238E27FC236}">
                <a16:creationId xmlns:a16="http://schemas.microsoft.com/office/drawing/2014/main" id="{5B009C09-C549-9E40-86B7-ECD189D2CE08}"/>
              </a:ext>
            </a:extLst>
          </p:cNvPr>
          <p:cNvSpPr>
            <a:spLocks noGrp="1"/>
          </p:cNvSpPr>
          <p:nvPr>
            <p:ph type="title"/>
          </p:nvPr>
        </p:nvSpPr>
        <p:spPr>
          <a:xfrm>
            <a:off x="2257935" y="30302"/>
            <a:ext cx="6898496" cy="1314996"/>
          </a:xfrm>
        </p:spPr>
        <p:txBody>
          <a:bodyPr vert="horz" lIns="91440" tIns="45720" rIns="91440" bIns="45720" rtlCol="0" anchor="b">
            <a:normAutofit/>
          </a:bodyPr>
          <a:lstStyle/>
          <a:p>
            <a:r>
              <a:rPr lang="en-US" dirty="0">
                <a:solidFill>
                  <a:schemeClr val="bg1"/>
                </a:solidFill>
              </a:rPr>
              <a:t>Quin Gable -- @quingable </a:t>
            </a:r>
          </a:p>
        </p:txBody>
      </p:sp>
      <p:sp>
        <p:nvSpPr>
          <p:cNvPr id="15" name="Freeform: Shape 14">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17" name="Freeform: Shape 16">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4" name="Content Placeholder 3">
            <a:extLst>
              <a:ext uri="{FF2B5EF4-FFF2-40B4-BE49-F238E27FC236}">
                <a16:creationId xmlns:a16="http://schemas.microsoft.com/office/drawing/2014/main" id="{98762B0B-4ED8-9F47-91AB-8157F3876B38}"/>
              </a:ext>
            </a:extLst>
          </p:cNvPr>
          <p:cNvSpPr>
            <a:spLocks noGrp="1"/>
          </p:cNvSpPr>
          <p:nvPr>
            <p:ph sz="half" idx="2"/>
          </p:nvPr>
        </p:nvSpPr>
        <p:spPr>
          <a:xfrm>
            <a:off x="1233299" y="2246981"/>
            <a:ext cx="5462576" cy="4044463"/>
          </a:xfrm>
        </p:spPr>
        <p:txBody>
          <a:bodyPr vert="horz" lIns="91440" tIns="45720" rIns="91440" bIns="45720" rtlCol="0">
            <a:normAutofit fontScale="92500"/>
          </a:bodyPr>
          <a:lstStyle/>
          <a:p>
            <a:r>
              <a:rPr lang="en-US">
                <a:solidFill>
                  <a:schemeClr val="bg1"/>
                </a:solidFill>
              </a:rPr>
              <a:t>Event Producer at </a:t>
            </a:r>
            <a:r>
              <a:rPr lang="en-US" err="1">
                <a:solidFill>
                  <a:schemeClr val="bg1"/>
                </a:solidFill>
              </a:rPr>
              <a:t>behindthechair.com</a:t>
            </a:r>
            <a:endParaRPr lang="en-US">
              <a:solidFill>
                <a:schemeClr val="bg1"/>
              </a:solidFill>
            </a:endParaRPr>
          </a:p>
          <a:p>
            <a:r>
              <a:rPr lang="en-US">
                <a:solidFill>
                  <a:schemeClr val="bg1"/>
                </a:solidFill>
              </a:rPr>
              <a:t>Lives that #</a:t>
            </a:r>
            <a:r>
              <a:rPr lang="en-US" err="1">
                <a:solidFill>
                  <a:schemeClr val="bg1"/>
                </a:solidFill>
              </a:rPr>
              <a:t>VanLife</a:t>
            </a:r>
            <a:r>
              <a:rPr lang="en-US">
                <a:solidFill>
                  <a:schemeClr val="bg1"/>
                </a:solidFill>
              </a:rPr>
              <a:t> with her two cats</a:t>
            </a:r>
          </a:p>
          <a:p>
            <a:r>
              <a:rPr lang="en-US">
                <a:solidFill>
                  <a:schemeClr val="bg1"/>
                </a:solidFill>
              </a:rPr>
              <a:t>Travels and explores US National Parks</a:t>
            </a:r>
          </a:p>
          <a:p>
            <a:r>
              <a:rPr lang="en-US">
                <a:solidFill>
                  <a:schemeClr val="bg1"/>
                </a:solidFill>
              </a:rPr>
              <a:t>Viral on </a:t>
            </a:r>
            <a:r>
              <a:rPr lang="en-US" err="1">
                <a:solidFill>
                  <a:schemeClr val="bg1"/>
                </a:solidFill>
              </a:rPr>
              <a:t>TikTok</a:t>
            </a:r>
            <a:r>
              <a:rPr lang="en-US">
                <a:solidFill>
                  <a:schemeClr val="bg1"/>
                </a:solidFill>
              </a:rPr>
              <a:t> for travel ideas in the States and abroad</a:t>
            </a:r>
          </a:p>
          <a:p>
            <a:r>
              <a:rPr lang="en-US" err="1">
                <a:solidFill>
                  <a:schemeClr val="bg1"/>
                </a:solidFill>
              </a:rPr>
              <a:t>TikTok</a:t>
            </a:r>
            <a:r>
              <a:rPr lang="en-US">
                <a:solidFill>
                  <a:schemeClr val="bg1"/>
                </a:solidFill>
              </a:rPr>
              <a:t> Following – 277.8k </a:t>
            </a:r>
          </a:p>
          <a:p>
            <a:r>
              <a:rPr lang="en-US">
                <a:solidFill>
                  <a:schemeClr val="bg1"/>
                </a:solidFill>
              </a:rPr>
              <a:t>IG Following – 14.8k</a:t>
            </a:r>
          </a:p>
        </p:txBody>
      </p:sp>
      <p:sp>
        <p:nvSpPr>
          <p:cNvPr id="19" name="Freeform: Shape 18">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1" name="Freeform: Shape 20">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Freeform: Shape 22">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Content Placeholder 5" descr="A person wearing sunglasses and a hat&#10;&#10;Description automatically generated with medium confidence">
            <a:extLst>
              <a:ext uri="{FF2B5EF4-FFF2-40B4-BE49-F238E27FC236}">
                <a16:creationId xmlns:a16="http://schemas.microsoft.com/office/drawing/2014/main" id="{E0538660-C574-F64D-B84A-28D8BC9D1751}"/>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4" b="4504"/>
          <a:stretch/>
        </p:blipFill>
        <p:spPr>
          <a:xfrm>
            <a:off x="7020480" y="871280"/>
            <a:ext cx="4415738"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25"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26" name="Freeform: Shape 25">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8" name="TextBox 17">
            <a:extLst>
              <a:ext uri="{FF2B5EF4-FFF2-40B4-BE49-F238E27FC236}">
                <a16:creationId xmlns:a16="http://schemas.microsoft.com/office/drawing/2014/main" id="{AD824D90-6A0F-2746-9E13-C9D7ACC02052}"/>
              </a:ext>
            </a:extLst>
          </p:cNvPr>
          <p:cNvSpPr txBox="1"/>
          <p:nvPr/>
        </p:nvSpPr>
        <p:spPr>
          <a:xfrm>
            <a:off x="9153207" y="5211303"/>
            <a:ext cx="3038793" cy="830997"/>
          </a:xfrm>
          <a:prstGeom prst="rect">
            <a:avLst/>
          </a:prstGeom>
          <a:noFill/>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r>
              <a:rPr lang="en-US" sz="1600">
                <a:cs typeface="Calibri"/>
              </a:rPr>
              <a:t>Age: 30</a:t>
            </a:r>
          </a:p>
          <a:p>
            <a:r>
              <a:rPr lang="en-US" sz="1600">
                <a:cs typeface="Calibri"/>
              </a:rPr>
              <a:t>Pronouns: She/Her</a:t>
            </a:r>
          </a:p>
          <a:p>
            <a:r>
              <a:rPr lang="en-US" sz="1600">
                <a:cs typeface="Calibri"/>
              </a:rPr>
              <a:t>Occupation: Event Producer</a:t>
            </a:r>
          </a:p>
        </p:txBody>
      </p:sp>
    </p:spTree>
    <p:extLst>
      <p:ext uri="{BB962C8B-B14F-4D97-AF65-F5344CB8AC3E}">
        <p14:creationId xmlns:p14="http://schemas.microsoft.com/office/powerpoint/2010/main" val="3344217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le 1">
            <a:extLst>
              <a:ext uri="{FF2B5EF4-FFF2-40B4-BE49-F238E27FC236}">
                <a16:creationId xmlns:a16="http://schemas.microsoft.com/office/drawing/2014/main" id="{5B009C09-C549-9E40-86B7-ECD189D2CE08}"/>
              </a:ext>
            </a:extLst>
          </p:cNvPr>
          <p:cNvSpPr>
            <a:spLocks noGrp="1"/>
          </p:cNvSpPr>
          <p:nvPr>
            <p:ph type="title"/>
          </p:nvPr>
        </p:nvSpPr>
        <p:spPr>
          <a:xfrm>
            <a:off x="2366414" y="397376"/>
            <a:ext cx="6320386" cy="1314996"/>
          </a:xfrm>
        </p:spPr>
        <p:txBody>
          <a:bodyPr vert="horz" lIns="91440" tIns="45720" rIns="91440" bIns="45720" rtlCol="0" anchor="b">
            <a:normAutofit/>
          </a:bodyPr>
          <a:lstStyle/>
          <a:p>
            <a:pPr fontAlgn="base"/>
            <a:r>
              <a:rPr lang="en-US">
                <a:solidFill>
                  <a:schemeClr val="bg1"/>
                </a:solidFill>
              </a:rPr>
              <a:t>Sarah Schwimmer  -- @</a:t>
            </a:r>
            <a:r>
              <a:rPr lang="en-US" err="1">
                <a:solidFill>
                  <a:schemeClr val="bg1"/>
                </a:solidFill>
              </a:rPr>
              <a:t>the_vagabondist</a:t>
            </a:r>
            <a:endParaRPr lang="en-US">
              <a:solidFill>
                <a:schemeClr val="bg1"/>
              </a:solidFill>
            </a:endParaRPr>
          </a:p>
        </p:txBody>
      </p:sp>
      <p:sp>
        <p:nvSpPr>
          <p:cNvPr id="15" name="Freeform: Shape 14">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17" name="Freeform: Shape 16">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4" name="Content Placeholder 3">
            <a:extLst>
              <a:ext uri="{FF2B5EF4-FFF2-40B4-BE49-F238E27FC236}">
                <a16:creationId xmlns:a16="http://schemas.microsoft.com/office/drawing/2014/main" id="{98762B0B-4ED8-9F47-91AB-8157F3876B38}"/>
              </a:ext>
            </a:extLst>
          </p:cNvPr>
          <p:cNvSpPr>
            <a:spLocks noGrp="1"/>
          </p:cNvSpPr>
          <p:nvPr>
            <p:ph sz="half" idx="2"/>
          </p:nvPr>
        </p:nvSpPr>
        <p:spPr>
          <a:xfrm>
            <a:off x="1233299" y="2246981"/>
            <a:ext cx="5462576" cy="4044463"/>
          </a:xfrm>
        </p:spPr>
        <p:txBody>
          <a:bodyPr vert="horz" lIns="91440" tIns="45720" rIns="91440" bIns="45720" rtlCol="0">
            <a:normAutofit/>
          </a:bodyPr>
          <a:lstStyle/>
          <a:p>
            <a:r>
              <a:rPr lang="en-US">
                <a:solidFill>
                  <a:schemeClr val="bg1"/>
                </a:solidFill>
              </a:rPr>
              <a:t>Polar Expedition Leader</a:t>
            </a:r>
          </a:p>
          <a:p>
            <a:r>
              <a:rPr lang="en-US">
                <a:solidFill>
                  <a:schemeClr val="bg1"/>
                </a:solidFill>
              </a:rPr>
              <a:t>Sea Kayaker</a:t>
            </a:r>
          </a:p>
          <a:p>
            <a:r>
              <a:rPr lang="en-US">
                <a:solidFill>
                  <a:schemeClr val="bg1"/>
                </a:solidFill>
              </a:rPr>
              <a:t>Science Communicator</a:t>
            </a:r>
          </a:p>
          <a:p>
            <a:r>
              <a:rPr lang="en-US">
                <a:solidFill>
                  <a:schemeClr val="bg1"/>
                </a:solidFill>
              </a:rPr>
              <a:t>Polar Plunge</a:t>
            </a:r>
          </a:p>
          <a:p>
            <a:r>
              <a:rPr lang="en-US">
                <a:solidFill>
                  <a:schemeClr val="bg1"/>
                </a:solidFill>
              </a:rPr>
              <a:t>“🏳️‍🌈 Proud”</a:t>
            </a:r>
          </a:p>
          <a:p>
            <a:r>
              <a:rPr lang="en-US">
                <a:solidFill>
                  <a:schemeClr val="bg1"/>
                </a:solidFill>
              </a:rPr>
              <a:t>IG Following – 5k</a:t>
            </a:r>
          </a:p>
          <a:p>
            <a:pPr marL="0" indent="0">
              <a:buNone/>
            </a:pPr>
            <a:endParaRPr lang="en-US">
              <a:solidFill>
                <a:schemeClr val="bg1"/>
              </a:solidFill>
            </a:endParaRPr>
          </a:p>
        </p:txBody>
      </p:sp>
      <p:sp>
        <p:nvSpPr>
          <p:cNvPr id="19" name="Freeform: Shape 18">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1" name="Freeform: Shape 20">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Freeform: Shape 22">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Content Placeholder 5">
            <a:extLst>
              <a:ext uri="{FF2B5EF4-FFF2-40B4-BE49-F238E27FC236}">
                <a16:creationId xmlns:a16="http://schemas.microsoft.com/office/drawing/2014/main" id="{E0538660-C574-F64D-B84A-28D8BC9D1751}"/>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952" t="11469" r="-952" b="1005"/>
          <a:stretch/>
        </p:blipFill>
        <p:spPr>
          <a:xfrm>
            <a:off x="7020480" y="871280"/>
            <a:ext cx="4415738"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25"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26" name="Freeform: Shape 25">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8" name="TextBox 17">
            <a:extLst>
              <a:ext uri="{FF2B5EF4-FFF2-40B4-BE49-F238E27FC236}">
                <a16:creationId xmlns:a16="http://schemas.microsoft.com/office/drawing/2014/main" id="{AD824D90-6A0F-2746-9E13-C9D7ACC02052}"/>
              </a:ext>
            </a:extLst>
          </p:cNvPr>
          <p:cNvSpPr txBox="1"/>
          <p:nvPr/>
        </p:nvSpPr>
        <p:spPr>
          <a:xfrm>
            <a:off x="8887141" y="5211303"/>
            <a:ext cx="3432581" cy="1077218"/>
          </a:xfrm>
          <a:prstGeom prst="rect">
            <a:avLst/>
          </a:prstGeom>
          <a:noFill/>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r>
              <a:rPr lang="en-US" sz="1600">
                <a:cs typeface="Calibri"/>
              </a:rPr>
              <a:t>Age: 22</a:t>
            </a:r>
          </a:p>
          <a:p>
            <a:r>
              <a:rPr lang="en-US" sz="1600">
                <a:cs typeface="Calibri"/>
              </a:rPr>
              <a:t>Pronouns: She/Her</a:t>
            </a:r>
          </a:p>
          <a:p>
            <a:r>
              <a:rPr lang="en-US" sz="1600">
                <a:cs typeface="Calibri"/>
              </a:rPr>
              <a:t>Occupation: Kayaker, Explorer, Science Communicator</a:t>
            </a:r>
          </a:p>
        </p:txBody>
      </p:sp>
    </p:spTree>
    <p:extLst>
      <p:ext uri="{BB962C8B-B14F-4D97-AF65-F5344CB8AC3E}">
        <p14:creationId xmlns:p14="http://schemas.microsoft.com/office/powerpoint/2010/main" val="2501634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le 1">
            <a:extLst>
              <a:ext uri="{FF2B5EF4-FFF2-40B4-BE49-F238E27FC236}">
                <a16:creationId xmlns:a16="http://schemas.microsoft.com/office/drawing/2014/main" id="{5B009C09-C549-9E40-86B7-ECD189D2CE08}"/>
              </a:ext>
            </a:extLst>
          </p:cNvPr>
          <p:cNvSpPr>
            <a:spLocks noGrp="1"/>
          </p:cNvSpPr>
          <p:nvPr>
            <p:ph type="title"/>
          </p:nvPr>
        </p:nvSpPr>
        <p:spPr>
          <a:xfrm>
            <a:off x="2366414" y="397376"/>
            <a:ext cx="6320386" cy="1314996"/>
          </a:xfrm>
        </p:spPr>
        <p:txBody>
          <a:bodyPr vert="horz" lIns="91440" tIns="45720" rIns="91440" bIns="45720" rtlCol="0" anchor="b">
            <a:normAutofit/>
          </a:bodyPr>
          <a:lstStyle/>
          <a:p>
            <a:pPr fontAlgn="base"/>
            <a:r>
              <a:rPr lang="en-US">
                <a:solidFill>
                  <a:schemeClr val="bg1"/>
                </a:solidFill>
              </a:rPr>
              <a:t>Brittany  Sherman -- @</a:t>
            </a:r>
            <a:r>
              <a:rPr lang="en-US" err="1">
                <a:solidFill>
                  <a:schemeClr val="bg1"/>
                </a:solidFill>
              </a:rPr>
              <a:t>vavoomvintage</a:t>
            </a:r>
            <a:endParaRPr lang="en-US">
              <a:solidFill>
                <a:schemeClr val="bg1"/>
              </a:solidFill>
            </a:endParaRPr>
          </a:p>
        </p:txBody>
      </p:sp>
      <p:sp>
        <p:nvSpPr>
          <p:cNvPr id="15" name="Freeform: Shape 14">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17" name="Freeform: Shape 16">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4" name="Content Placeholder 3">
            <a:extLst>
              <a:ext uri="{FF2B5EF4-FFF2-40B4-BE49-F238E27FC236}">
                <a16:creationId xmlns:a16="http://schemas.microsoft.com/office/drawing/2014/main" id="{98762B0B-4ED8-9F47-91AB-8157F3876B38}"/>
              </a:ext>
            </a:extLst>
          </p:cNvPr>
          <p:cNvSpPr>
            <a:spLocks noGrp="1"/>
          </p:cNvSpPr>
          <p:nvPr>
            <p:ph sz="half" idx="2"/>
          </p:nvPr>
        </p:nvSpPr>
        <p:spPr>
          <a:xfrm>
            <a:off x="1233299" y="2246981"/>
            <a:ext cx="5462576" cy="4044463"/>
          </a:xfrm>
        </p:spPr>
        <p:txBody>
          <a:bodyPr vert="horz" lIns="91440" tIns="45720" rIns="91440" bIns="45720" rtlCol="0">
            <a:normAutofit/>
          </a:bodyPr>
          <a:lstStyle/>
          <a:p>
            <a:r>
              <a:rPr lang="en-US">
                <a:solidFill>
                  <a:schemeClr val="bg1"/>
                </a:solidFill>
              </a:rPr>
              <a:t>Mom</a:t>
            </a:r>
          </a:p>
          <a:p>
            <a:r>
              <a:rPr lang="en-US">
                <a:solidFill>
                  <a:schemeClr val="bg1"/>
                </a:solidFill>
              </a:rPr>
              <a:t>Vintage Fashion Blogger</a:t>
            </a:r>
          </a:p>
          <a:p>
            <a:r>
              <a:rPr lang="en-US">
                <a:solidFill>
                  <a:schemeClr val="bg1"/>
                </a:solidFill>
              </a:rPr>
              <a:t>“Obsessed with Fashion History”</a:t>
            </a:r>
          </a:p>
          <a:p>
            <a:r>
              <a:rPr lang="en-US">
                <a:solidFill>
                  <a:schemeClr val="bg1"/>
                </a:solidFill>
              </a:rPr>
              <a:t>Former Contributing Writer for The Vintage Post and The Glamorous Housewife</a:t>
            </a:r>
          </a:p>
          <a:p>
            <a:r>
              <a:rPr lang="en-US">
                <a:solidFill>
                  <a:schemeClr val="bg1"/>
                </a:solidFill>
              </a:rPr>
              <a:t>IG Following – 7k</a:t>
            </a:r>
          </a:p>
          <a:p>
            <a:pPr marL="0" indent="0">
              <a:buNone/>
            </a:pPr>
            <a:endParaRPr lang="en-US">
              <a:solidFill>
                <a:schemeClr val="bg1"/>
              </a:solidFill>
            </a:endParaRPr>
          </a:p>
        </p:txBody>
      </p:sp>
      <p:sp>
        <p:nvSpPr>
          <p:cNvPr id="19" name="Freeform: Shape 18">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1" name="Freeform: Shape 20">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Freeform: Shape 22">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Content Placeholder 5">
            <a:extLst>
              <a:ext uri="{FF2B5EF4-FFF2-40B4-BE49-F238E27FC236}">
                <a16:creationId xmlns:a16="http://schemas.microsoft.com/office/drawing/2014/main" id="{E0538660-C574-F64D-B84A-28D8BC9D175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121" r="121"/>
          <a:stretch/>
        </p:blipFill>
        <p:spPr>
          <a:xfrm>
            <a:off x="7020480" y="871280"/>
            <a:ext cx="4415738"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25"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26" name="Freeform: Shape 25">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8" name="TextBox 17">
            <a:extLst>
              <a:ext uri="{FF2B5EF4-FFF2-40B4-BE49-F238E27FC236}">
                <a16:creationId xmlns:a16="http://schemas.microsoft.com/office/drawing/2014/main" id="{AD824D90-6A0F-2746-9E13-C9D7ACC02052}"/>
              </a:ext>
            </a:extLst>
          </p:cNvPr>
          <p:cNvSpPr txBox="1"/>
          <p:nvPr/>
        </p:nvSpPr>
        <p:spPr>
          <a:xfrm>
            <a:off x="8821827" y="5211303"/>
            <a:ext cx="3432581" cy="1077218"/>
          </a:xfrm>
          <a:prstGeom prst="rect">
            <a:avLst/>
          </a:prstGeom>
          <a:noFill/>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r>
              <a:rPr lang="en-US" sz="1600" dirty="0">
                <a:cs typeface="Calibri"/>
              </a:rPr>
              <a:t>Age: 32</a:t>
            </a:r>
          </a:p>
          <a:p>
            <a:r>
              <a:rPr lang="en-US" sz="1600" dirty="0">
                <a:cs typeface="Calibri"/>
              </a:rPr>
              <a:t>Pronouns: She/Her</a:t>
            </a:r>
          </a:p>
          <a:p>
            <a:r>
              <a:rPr lang="en-US" sz="1600" dirty="0">
                <a:cs typeface="Calibri"/>
              </a:rPr>
              <a:t>Occupation: Mom, Blogger, &amp; Collector of Vintage Fashion</a:t>
            </a:r>
          </a:p>
        </p:txBody>
      </p:sp>
    </p:spTree>
    <p:extLst>
      <p:ext uri="{BB962C8B-B14F-4D97-AF65-F5344CB8AC3E}">
        <p14:creationId xmlns:p14="http://schemas.microsoft.com/office/powerpoint/2010/main" val="3058361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le 1">
            <a:extLst>
              <a:ext uri="{FF2B5EF4-FFF2-40B4-BE49-F238E27FC236}">
                <a16:creationId xmlns:a16="http://schemas.microsoft.com/office/drawing/2014/main" id="{5B009C09-C549-9E40-86B7-ECD189D2CE08}"/>
              </a:ext>
            </a:extLst>
          </p:cNvPr>
          <p:cNvSpPr>
            <a:spLocks noGrp="1"/>
          </p:cNvSpPr>
          <p:nvPr>
            <p:ph type="title"/>
          </p:nvPr>
        </p:nvSpPr>
        <p:spPr>
          <a:xfrm>
            <a:off x="2366414" y="397376"/>
            <a:ext cx="6685717" cy="1314996"/>
          </a:xfrm>
        </p:spPr>
        <p:txBody>
          <a:bodyPr vert="horz" lIns="91440" tIns="45720" rIns="91440" bIns="45720" rtlCol="0" anchor="b">
            <a:normAutofit/>
          </a:bodyPr>
          <a:lstStyle/>
          <a:p>
            <a:pPr fontAlgn="base"/>
            <a:r>
              <a:rPr lang="en-US">
                <a:solidFill>
                  <a:schemeClr val="bg1"/>
                </a:solidFill>
              </a:rPr>
              <a:t>Chandler Wilson -- @</a:t>
            </a:r>
            <a:r>
              <a:rPr lang="en-US" err="1">
                <a:solidFill>
                  <a:schemeClr val="bg1"/>
                </a:solidFill>
              </a:rPr>
              <a:t>chandlernwilson</a:t>
            </a:r>
            <a:endParaRPr lang="en-US">
              <a:solidFill>
                <a:schemeClr val="bg1"/>
              </a:solidFill>
            </a:endParaRPr>
          </a:p>
        </p:txBody>
      </p:sp>
      <p:sp>
        <p:nvSpPr>
          <p:cNvPr id="15" name="Freeform: Shape 14">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17" name="Freeform: Shape 16">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4" name="Content Placeholder 3">
            <a:extLst>
              <a:ext uri="{FF2B5EF4-FFF2-40B4-BE49-F238E27FC236}">
                <a16:creationId xmlns:a16="http://schemas.microsoft.com/office/drawing/2014/main" id="{98762B0B-4ED8-9F47-91AB-8157F3876B38}"/>
              </a:ext>
            </a:extLst>
          </p:cNvPr>
          <p:cNvSpPr>
            <a:spLocks noGrp="1"/>
          </p:cNvSpPr>
          <p:nvPr>
            <p:ph sz="half" idx="2"/>
          </p:nvPr>
        </p:nvSpPr>
        <p:spPr>
          <a:xfrm>
            <a:off x="1233299" y="2246981"/>
            <a:ext cx="5462576" cy="4044463"/>
          </a:xfrm>
        </p:spPr>
        <p:txBody>
          <a:bodyPr vert="horz" lIns="91440" tIns="45720" rIns="91440" bIns="45720" rtlCol="0">
            <a:normAutofit fontScale="92500" lnSpcReduction="10000"/>
          </a:bodyPr>
          <a:lstStyle/>
          <a:p>
            <a:r>
              <a:rPr lang="en-US">
                <a:solidFill>
                  <a:schemeClr val="bg1"/>
                </a:solidFill>
              </a:rPr>
              <a:t>Identifies as Agender and </a:t>
            </a:r>
            <a:r>
              <a:rPr lang="en-US" err="1">
                <a:solidFill>
                  <a:schemeClr val="bg1"/>
                </a:solidFill>
              </a:rPr>
              <a:t>Grayromantic</a:t>
            </a:r>
            <a:r>
              <a:rPr lang="en-US">
                <a:solidFill>
                  <a:schemeClr val="bg1"/>
                </a:solidFill>
              </a:rPr>
              <a:t> </a:t>
            </a:r>
            <a:r>
              <a:rPr lang="en-US" err="1">
                <a:solidFill>
                  <a:schemeClr val="bg1"/>
                </a:solidFill>
              </a:rPr>
              <a:t>Graysexual</a:t>
            </a:r>
            <a:endParaRPr lang="en-US">
              <a:solidFill>
                <a:schemeClr val="bg1"/>
              </a:solidFill>
            </a:endParaRPr>
          </a:p>
          <a:p>
            <a:pPr lvl="1"/>
            <a:r>
              <a:rPr lang="en-US">
                <a:solidFill>
                  <a:schemeClr val="bg1"/>
                </a:solidFill>
              </a:rPr>
              <a:t>Pansexual, Bisexual, </a:t>
            </a:r>
            <a:r>
              <a:rPr lang="en-US" err="1">
                <a:solidFill>
                  <a:schemeClr val="bg1"/>
                </a:solidFill>
              </a:rPr>
              <a:t>Aromantic</a:t>
            </a:r>
            <a:r>
              <a:rPr lang="en-US">
                <a:solidFill>
                  <a:schemeClr val="bg1"/>
                </a:solidFill>
              </a:rPr>
              <a:t>, Asexual, Nonbinary, Transgender, and Queer as Umbrella Terms</a:t>
            </a:r>
          </a:p>
          <a:p>
            <a:r>
              <a:rPr lang="en-US">
                <a:solidFill>
                  <a:schemeClr val="bg1"/>
                </a:solidFill>
              </a:rPr>
              <a:t>YouTuber</a:t>
            </a:r>
          </a:p>
          <a:p>
            <a:r>
              <a:rPr lang="en-US">
                <a:solidFill>
                  <a:schemeClr val="bg1"/>
                </a:solidFill>
              </a:rPr>
              <a:t>Activist &amp; Educator</a:t>
            </a:r>
          </a:p>
          <a:p>
            <a:r>
              <a:rPr lang="en-US">
                <a:solidFill>
                  <a:schemeClr val="bg1"/>
                </a:solidFill>
              </a:rPr>
              <a:t>Body Positivity</a:t>
            </a:r>
          </a:p>
          <a:p>
            <a:r>
              <a:rPr lang="en-US">
                <a:solidFill>
                  <a:schemeClr val="bg1"/>
                </a:solidFill>
              </a:rPr>
              <a:t>IG Following – 63.6k</a:t>
            </a:r>
          </a:p>
          <a:p>
            <a:r>
              <a:rPr lang="en-US" err="1">
                <a:solidFill>
                  <a:schemeClr val="bg1"/>
                </a:solidFill>
              </a:rPr>
              <a:t>TikTok</a:t>
            </a:r>
            <a:r>
              <a:rPr lang="en-US">
                <a:solidFill>
                  <a:schemeClr val="bg1"/>
                </a:solidFill>
              </a:rPr>
              <a:t> Following – 5k</a:t>
            </a:r>
          </a:p>
        </p:txBody>
      </p:sp>
      <p:sp>
        <p:nvSpPr>
          <p:cNvPr id="19" name="Freeform: Shape 18">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1" name="Freeform: Shape 20">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Freeform: Shape 22">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Content Placeholder 5">
            <a:extLst>
              <a:ext uri="{FF2B5EF4-FFF2-40B4-BE49-F238E27FC236}">
                <a16:creationId xmlns:a16="http://schemas.microsoft.com/office/drawing/2014/main" id="{E0538660-C574-F64D-B84A-28D8BC9D1751}"/>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61" t="5750" r="-161" b="21702"/>
          <a:stretch/>
        </p:blipFill>
        <p:spPr>
          <a:xfrm>
            <a:off x="7020480" y="871280"/>
            <a:ext cx="4415738"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25"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26" name="Freeform: Shape 25">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8" name="TextBox 17">
            <a:extLst>
              <a:ext uri="{FF2B5EF4-FFF2-40B4-BE49-F238E27FC236}">
                <a16:creationId xmlns:a16="http://schemas.microsoft.com/office/drawing/2014/main" id="{AD824D90-6A0F-2746-9E13-C9D7ACC02052}"/>
              </a:ext>
            </a:extLst>
          </p:cNvPr>
          <p:cNvSpPr txBox="1"/>
          <p:nvPr/>
        </p:nvSpPr>
        <p:spPr>
          <a:xfrm>
            <a:off x="8832897" y="5257839"/>
            <a:ext cx="3432581" cy="830997"/>
          </a:xfrm>
          <a:prstGeom prst="rect">
            <a:avLst/>
          </a:prstGeom>
          <a:noFill/>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r>
              <a:rPr lang="en-US" sz="1600">
                <a:cs typeface="Calibri"/>
              </a:rPr>
              <a:t>Age: 22</a:t>
            </a:r>
          </a:p>
          <a:p>
            <a:r>
              <a:rPr lang="en-US" sz="1600">
                <a:cs typeface="Calibri"/>
              </a:rPr>
              <a:t>Pronouns: They/Them</a:t>
            </a:r>
          </a:p>
          <a:p>
            <a:r>
              <a:rPr lang="en-US" sz="1600">
                <a:cs typeface="Calibri"/>
              </a:rPr>
              <a:t>Occupation: LGBTQ Activist &amp; Educator</a:t>
            </a:r>
          </a:p>
        </p:txBody>
      </p:sp>
    </p:spTree>
    <p:extLst>
      <p:ext uri="{BB962C8B-B14F-4D97-AF65-F5344CB8AC3E}">
        <p14:creationId xmlns:p14="http://schemas.microsoft.com/office/powerpoint/2010/main" val="2849231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le 1">
            <a:extLst>
              <a:ext uri="{FF2B5EF4-FFF2-40B4-BE49-F238E27FC236}">
                <a16:creationId xmlns:a16="http://schemas.microsoft.com/office/drawing/2014/main" id="{5B009C09-C549-9E40-86B7-ECD189D2CE08}"/>
              </a:ext>
            </a:extLst>
          </p:cNvPr>
          <p:cNvSpPr>
            <a:spLocks noGrp="1"/>
          </p:cNvSpPr>
          <p:nvPr>
            <p:ph type="title"/>
          </p:nvPr>
        </p:nvSpPr>
        <p:spPr>
          <a:xfrm>
            <a:off x="2366414" y="397376"/>
            <a:ext cx="6685717" cy="1314996"/>
          </a:xfrm>
        </p:spPr>
        <p:txBody>
          <a:bodyPr vert="horz" lIns="91440" tIns="45720" rIns="91440" bIns="45720" rtlCol="0" anchor="b">
            <a:normAutofit/>
          </a:bodyPr>
          <a:lstStyle/>
          <a:p>
            <a:r>
              <a:rPr lang="en-US">
                <a:solidFill>
                  <a:schemeClr val="bg1"/>
                </a:solidFill>
              </a:rPr>
              <a:t>Alysse Dalessandro Santiago -- @readytostare</a:t>
            </a:r>
          </a:p>
        </p:txBody>
      </p:sp>
      <p:sp>
        <p:nvSpPr>
          <p:cNvPr id="15" name="Freeform: Shape 14">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17" name="Freeform: Shape 16">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4" name="Content Placeholder 3">
            <a:extLst>
              <a:ext uri="{FF2B5EF4-FFF2-40B4-BE49-F238E27FC236}">
                <a16:creationId xmlns:a16="http://schemas.microsoft.com/office/drawing/2014/main" id="{98762B0B-4ED8-9F47-91AB-8157F3876B38}"/>
              </a:ext>
            </a:extLst>
          </p:cNvPr>
          <p:cNvSpPr>
            <a:spLocks noGrp="1"/>
          </p:cNvSpPr>
          <p:nvPr>
            <p:ph sz="half" idx="2"/>
          </p:nvPr>
        </p:nvSpPr>
        <p:spPr>
          <a:xfrm>
            <a:off x="1233299" y="2246981"/>
            <a:ext cx="5462576" cy="4044463"/>
          </a:xfrm>
        </p:spPr>
        <p:txBody>
          <a:bodyPr vert="horz" lIns="91440" tIns="45720" rIns="91440" bIns="45720" rtlCol="0">
            <a:normAutofit lnSpcReduction="10000"/>
          </a:bodyPr>
          <a:lstStyle/>
          <a:p>
            <a:r>
              <a:rPr lang="en-US">
                <a:solidFill>
                  <a:schemeClr val="bg1"/>
                </a:solidFill>
              </a:rPr>
              <a:t>“Midwest plus size fashion blogger &amp; LGBTQ influencer”</a:t>
            </a:r>
          </a:p>
          <a:p>
            <a:r>
              <a:rPr lang="en-US">
                <a:solidFill>
                  <a:schemeClr val="bg1"/>
                </a:solidFill>
              </a:rPr>
              <a:t>Travel, Lifestyle, &amp; Fashion</a:t>
            </a:r>
          </a:p>
          <a:p>
            <a:r>
              <a:rPr lang="en-US">
                <a:solidFill>
                  <a:schemeClr val="bg1"/>
                </a:solidFill>
              </a:rPr>
              <a:t>Queer Femme</a:t>
            </a:r>
          </a:p>
          <a:p>
            <a:r>
              <a:rPr lang="en-US">
                <a:solidFill>
                  <a:schemeClr val="bg1"/>
                </a:solidFill>
              </a:rPr>
              <a:t>#</a:t>
            </a:r>
            <a:r>
              <a:rPr lang="en-US" err="1">
                <a:solidFill>
                  <a:schemeClr val="bg1"/>
                </a:solidFill>
              </a:rPr>
              <a:t>QueerAllYear</a:t>
            </a:r>
            <a:endParaRPr lang="en-US">
              <a:solidFill>
                <a:schemeClr val="bg1"/>
              </a:solidFill>
            </a:endParaRPr>
          </a:p>
          <a:p>
            <a:r>
              <a:rPr lang="en-US">
                <a:solidFill>
                  <a:schemeClr val="bg1"/>
                </a:solidFill>
              </a:rPr>
              <a:t>Pride Month OOTDs (includes swimwear)</a:t>
            </a:r>
          </a:p>
          <a:p>
            <a:r>
              <a:rPr lang="en-US">
                <a:solidFill>
                  <a:schemeClr val="bg1"/>
                </a:solidFill>
              </a:rPr>
              <a:t>IG Following – 129k</a:t>
            </a:r>
          </a:p>
          <a:p>
            <a:r>
              <a:rPr lang="en-US" err="1">
                <a:solidFill>
                  <a:schemeClr val="bg1"/>
                </a:solidFill>
              </a:rPr>
              <a:t>TikTok</a:t>
            </a:r>
            <a:r>
              <a:rPr lang="en-US">
                <a:solidFill>
                  <a:schemeClr val="bg1"/>
                </a:solidFill>
              </a:rPr>
              <a:t> Following – 33.6k</a:t>
            </a:r>
          </a:p>
        </p:txBody>
      </p:sp>
      <p:sp>
        <p:nvSpPr>
          <p:cNvPr id="19" name="Freeform: Shape 18">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1" name="Freeform: Shape 20">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Freeform: Shape 22">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Content Placeholder 5">
            <a:extLst>
              <a:ext uri="{FF2B5EF4-FFF2-40B4-BE49-F238E27FC236}">
                <a16:creationId xmlns:a16="http://schemas.microsoft.com/office/drawing/2014/main" id="{E0538660-C574-F64D-B84A-28D8BC9D1751}"/>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702" t="4668" r="-1702" b="13924"/>
          <a:stretch/>
        </p:blipFill>
        <p:spPr>
          <a:xfrm>
            <a:off x="7020480" y="871280"/>
            <a:ext cx="4415738"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25"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26" name="Freeform: Shape 25">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8" name="TextBox 17">
            <a:extLst>
              <a:ext uri="{FF2B5EF4-FFF2-40B4-BE49-F238E27FC236}">
                <a16:creationId xmlns:a16="http://schemas.microsoft.com/office/drawing/2014/main" id="{AD824D90-6A0F-2746-9E13-C9D7ACC02052}"/>
              </a:ext>
            </a:extLst>
          </p:cNvPr>
          <p:cNvSpPr txBox="1"/>
          <p:nvPr/>
        </p:nvSpPr>
        <p:spPr>
          <a:xfrm>
            <a:off x="9153207" y="5211303"/>
            <a:ext cx="3038793" cy="830997"/>
          </a:xfrm>
          <a:prstGeom prst="rect">
            <a:avLst/>
          </a:prstGeom>
          <a:noFill/>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r>
              <a:rPr lang="en-US" sz="1600">
                <a:cs typeface="Calibri"/>
              </a:rPr>
              <a:t>Age: 30</a:t>
            </a:r>
          </a:p>
          <a:p>
            <a:r>
              <a:rPr lang="en-US" sz="1600">
                <a:cs typeface="Calibri"/>
              </a:rPr>
              <a:t>Pronouns: She/Her</a:t>
            </a:r>
          </a:p>
          <a:p>
            <a:r>
              <a:rPr lang="en-US" sz="1600">
                <a:cs typeface="Calibri"/>
              </a:rPr>
              <a:t>Occupation: Digital Creator</a:t>
            </a:r>
          </a:p>
        </p:txBody>
      </p:sp>
    </p:spTree>
    <p:extLst>
      <p:ext uri="{BB962C8B-B14F-4D97-AF65-F5344CB8AC3E}">
        <p14:creationId xmlns:p14="http://schemas.microsoft.com/office/powerpoint/2010/main" val="4244037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3871489" cy="4096327"/>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2" name="Freeform: Shape 11">
            <a:extLst>
              <a:ext uri="{FF2B5EF4-FFF2-40B4-BE49-F238E27FC236}">
                <a16:creationId xmlns:a16="http://schemas.microsoft.com/office/drawing/2014/main" id="{31CE7A08-2184-4B99-ABC0-B40CD1D3F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71489" cy="4096327"/>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le 1">
            <a:extLst>
              <a:ext uri="{FF2B5EF4-FFF2-40B4-BE49-F238E27FC236}">
                <a16:creationId xmlns:a16="http://schemas.microsoft.com/office/drawing/2014/main" id="{539974E7-B346-9E49-92CA-4E221030DDD2}"/>
              </a:ext>
            </a:extLst>
          </p:cNvPr>
          <p:cNvSpPr>
            <a:spLocks noGrp="1"/>
          </p:cNvSpPr>
          <p:nvPr>
            <p:ph type="title"/>
          </p:nvPr>
        </p:nvSpPr>
        <p:spPr>
          <a:xfrm>
            <a:off x="7104289" y="-546014"/>
            <a:ext cx="4792730" cy="2594177"/>
          </a:xfrm>
        </p:spPr>
        <p:txBody>
          <a:bodyPr>
            <a:normAutofit/>
          </a:bodyPr>
          <a:lstStyle/>
          <a:p>
            <a:pPr algn="ctr"/>
            <a:r>
              <a:rPr lang="en-US" dirty="0">
                <a:solidFill>
                  <a:schemeClr val="bg1"/>
                </a:solidFill>
              </a:rPr>
              <a:t>Influencer Pitch</a:t>
            </a:r>
          </a:p>
        </p:txBody>
      </p:sp>
      <p:sp>
        <p:nvSpPr>
          <p:cNvPr id="14" name="Freeform: Shape 13">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00654" y="4275786"/>
            <a:ext cx="2691346" cy="2582214"/>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Shape 19">
            <a:extLst>
              <a:ext uri="{FF2B5EF4-FFF2-40B4-BE49-F238E27FC236}">
                <a16:creationId xmlns:a16="http://schemas.microsoft.com/office/drawing/2014/main" id="{2552FC29-9118-466F-940E-80C84EFDF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00654" y="4275786"/>
            <a:ext cx="2691346" cy="2582214"/>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2"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23" name="Freeform: Shape 22">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4" name="beefcake swimwear.MOV" descr="beefcake swimwear.MOV">
            <a:hlinkClick r:id="" action="ppaction://media"/>
            <a:extLst>
              <a:ext uri="{FF2B5EF4-FFF2-40B4-BE49-F238E27FC236}">
                <a16:creationId xmlns:a16="http://schemas.microsoft.com/office/drawing/2014/main" id="{9A80AFBC-52AF-CD44-8518-2E98C8C5D1B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65954" y="1275957"/>
            <a:ext cx="9037475" cy="5069459"/>
          </a:xfrm>
          <a:prstGeom prst="rect">
            <a:avLst/>
          </a:prstGeom>
        </p:spPr>
      </p:pic>
    </p:spTree>
    <p:extLst>
      <p:ext uri="{BB962C8B-B14F-4D97-AF65-F5344CB8AC3E}">
        <p14:creationId xmlns:p14="http://schemas.microsoft.com/office/powerpoint/2010/main" val="147677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0A98BBA-D3EA-45DC-B8A1-9C61397D4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5862"/>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2" name="Freeform: Shape 11">
            <a:extLst>
              <a:ext uri="{FF2B5EF4-FFF2-40B4-BE49-F238E27FC236}">
                <a16:creationId xmlns:a16="http://schemas.microsoft.com/office/drawing/2014/main" id="{2E4C95AB-2BD7-4E38-BDD5-1E41F3A9B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0894"/>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5836128-58DE-4E5A-B27E-DFE747CA0B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1348" y="5364542"/>
            <a:ext cx="1562428" cy="1493465"/>
            <a:chOff x="3121343" y="4864099"/>
            <a:chExt cx="2085971" cy="1993901"/>
          </a:xfrm>
          <a:solidFill>
            <a:schemeClr val="bg1"/>
          </a:solidFill>
        </p:grpSpPr>
        <p:sp>
          <p:nvSpPr>
            <p:cNvPr id="15" name="Freeform: Shape 14">
              <a:extLst>
                <a:ext uri="{FF2B5EF4-FFF2-40B4-BE49-F238E27FC236}">
                  <a16:creationId xmlns:a16="http://schemas.microsoft.com/office/drawing/2014/main" id="{A92DF49A-063A-4F60-BE30-D26826492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6" name="Freeform: Shape 15">
              <a:extLst>
                <a:ext uri="{FF2B5EF4-FFF2-40B4-BE49-F238E27FC236}">
                  <a16:creationId xmlns:a16="http://schemas.microsoft.com/office/drawing/2014/main" id="{70DCBBE0-7DEE-43ED-BEE3-ABB179CFC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7" name="Freeform: Shape 16">
              <a:extLst>
                <a:ext uri="{FF2B5EF4-FFF2-40B4-BE49-F238E27FC236}">
                  <a16:creationId xmlns:a16="http://schemas.microsoft.com/office/drawing/2014/main" id="{539FE8DF-D1B2-4074-9BDF-C458EA012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Freeform: Shape 17">
              <a:extLst>
                <a:ext uri="{FF2B5EF4-FFF2-40B4-BE49-F238E27FC236}">
                  <a16:creationId xmlns:a16="http://schemas.microsoft.com/office/drawing/2014/main" id="{61C143B5-6E24-417D-A035-65747A8E9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9" name="Freeform: Shape 18">
              <a:extLst>
                <a:ext uri="{FF2B5EF4-FFF2-40B4-BE49-F238E27FC236}">
                  <a16:creationId xmlns:a16="http://schemas.microsoft.com/office/drawing/2014/main" id="{0331ED8C-8819-4FFB-BF3C-FDA6A90D4B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0" name="Freeform: Shape 19">
              <a:extLst>
                <a:ext uri="{FF2B5EF4-FFF2-40B4-BE49-F238E27FC236}">
                  <a16:creationId xmlns:a16="http://schemas.microsoft.com/office/drawing/2014/main" id="{2A39574D-5ECC-4A94-9CB6-646D90DA5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1" name="Freeform: Shape 20">
              <a:extLst>
                <a:ext uri="{FF2B5EF4-FFF2-40B4-BE49-F238E27FC236}">
                  <a16:creationId xmlns:a16="http://schemas.microsoft.com/office/drawing/2014/main" id="{6A73D6F7-977D-4026-8F68-CA63C162C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Freeform: Shape 21">
              <a:extLst>
                <a:ext uri="{FF2B5EF4-FFF2-40B4-BE49-F238E27FC236}">
                  <a16:creationId xmlns:a16="http://schemas.microsoft.com/office/drawing/2014/main" id="{56348370-4FD9-4A99-BB05-944D5B0B0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3" name="Freeform: Shape 22">
              <a:extLst>
                <a:ext uri="{FF2B5EF4-FFF2-40B4-BE49-F238E27FC236}">
                  <a16:creationId xmlns:a16="http://schemas.microsoft.com/office/drawing/2014/main" id="{D1146D46-43DB-4487-A191-0970511C3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Freeform: Shape 23">
              <a:extLst>
                <a:ext uri="{FF2B5EF4-FFF2-40B4-BE49-F238E27FC236}">
                  <a16:creationId xmlns:a16="http://schemas.microsoft.com/office/drawing/2014/main" id="{DDA0090F-4FBF-434D-83B1-B274F83A9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5" name="Freeform: Shape 24">
              <a:extLst>
                <a:ext uri="{FF2B5EF4-FFF2-40B4-BE49-F238E27FC236}">
                  <a16:creationId xmlns:a16="http://schemas.microsoft.com/office/drawing/2014/main" id="{C8DF6032-C07A-45C6-8A4F-04EF4EDC04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6" name="Freeform: Shape 25">
              <a:extLst>
                <a:ext uri="{FF2B5EF4-FFF2-40B4-BE49-F238E27FC236}">
                  <a16:creationId xmlns:a16="http://schemas.microsoft.com/office/drawing/2014/main" id="{F5B89F44-A096-479D-AD1F-120561C282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7" name="Freeform: Shape 26">
              <a:extLst>
                <a:ext uri="{FF2B5EF4-FFF2-40B4-BE49-F238E27FC236}">
                  <a16:creationId xmlns:a16="http://schemas.microsoft.com/office/drawing/2014/main" id="{25547DC8-8B87-4446-9CC9-65AF04A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sp>
        <p:nvSpPr>
          <p:cNvPr id="32" name="Content Placeholder 4">
            <a:extLst>
              <a:ext uri="{FF2B5EF4-FFF2-40B4-BE49-F238E27FC236}">
                <a16:creationId xmlns:a16="http://schemas.microsoft.com/office/drawing/2014/main" id="{3712B075-AED5-5347-8550-D706043E02D7}"/>
              </a:ext>
            </a:extLst>
          </p:cNvPr>
          <p:cNvSpPr txBox="1">
            <a:spLocks/>
          </p:cNvSpPr>
          <p:nvPr/>
        </p:nvSpPr>
        <p:spPr>
          <a:xfrm>
            <a:off x="839788" y="2331990"/>
            <a:ext cx="5157787"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v</a:t>
            </a:r>
          </a:p>
        </p:txBody>
      </p:sp>
      <p:sp>
        <p:nvSpPr>
          <p:cNvPr id="3" name="TextBox 2">
            <a:extLst>
              <a:ext uri="{FF2B5EF4-FFF2-40B4-BE49-F238E27FC236}">
                <a16:creationId xmlns:a16="http://schemas.microsoft.com/office/drawing/2014/main" id="{B8F93D22-F17B-4689-A8CF-0B279B3F1F3E}"/>
              </a:ext>
            </a:extLst>
          </p:cNvPr>
          <p:cNvSpPr txBox="1"/>
          <p:nvPr/>
        </p:nvSpPr>
        <p:spPr>
          <a:xfrm>
            <a:off x="672974" y="250630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endParaRPr lang="en-US">
              <a:cs typeface="Calibri"/>
            </a:endParaRPr>
          </a:p>
        </p:txBody>
      </p:sp>
      <p:sp>
        <p:nvSpPr>
          <p:cNvPr id="4" name="TextBox 3">
            <a:extLst>
              <a:ext uri="{FF2B5EF4-FFF2-40B4-BE49-F238E27FC236}">
                <a16:creationId xmlns:a16="http://schemas.microsoft.com/office/drawing/2014/main" id="{EE6812EF-CA00-407F-A4E8-6D08B2E18D0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36" name="Title 1">
            <a:extLst>
              <a:ext uri="{FF2B5EF4-FFF2-40B4-BE49-F238E27FC236}">
                <a16:creationId xmlns:a16="http://schemas.microsoft.com/office/drawing/2014/main" id="{61724610-F87F-C24A-98C0-5A6B22E84553}"/>
              </a:ext>
            </a:extLst>
          </p:cNvPr>
          <p:cNvSpPr txBox="1">
            <a:spLocks/>
          </p:cNvSpPr>
          <p:nvPr/>
        </p:nvSpPr>
        <p:spPr>
          <a:xfrm>
            <a:off x="216887" y="1480761"/>
            <a:ext cx="5428592" cy="380860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cs typeface="Calibri Light"/>
              </a:rPr>
              <a:t>Social Media Crisis Plan</a:t>
            </a:r>
          </a:p>
          <a:p>
            <a:pPr algn="ctr"/>
            <a:endParaRPr lang="en-US" sz="2400" dirty="0">
              <a:solidFill>
                <a:schemeClr val="bg1"/>
              </a:solidFill>
              <a:cs typeface="Calibri Light"/>
            </a:endParaRPr>
          </a:p>
          <a:p>
            <a:pPr lvl="0" indent="-228600">
              <a:spcBef>
                <a:spcPts val="1000"/>
              </a:spcBef>
              <a:buFont typeface="Arial" panose="020B0604020202020204" pitchFamily="34" charset="0"/>
              <a:buChar char="•"/>
            </a:pPr>
            <a:r>
              <a:rPr lang="en-US" sz="2000">
                <a:solidFill>
                  <a:schemeClr val="bg1"/>
                </a:solidFill>
                <a:latin typeface="Calibri" panose="020F0502020204030204"/>
                <a:ea typeface="+mn-ea"/>
                <a:cs typeface="Calibri"/>
              </a:rPr>
              <a:t>Scenario #1: Due to a large number of orders, Beefcake Swimwear cannot keep up in the production process for getting swimsuits out to their customers. </a:t>
            </a:r>
          </a:p>
          <a:p>
            <a:pPr lvl="0" indent="-228600">
              <a:spcBef>
                <a:spcPts val="1000"/>
              </a:spcBef>
              <a:buFont typeface="Arial" panose="020B0604020202020204" pitchFamily="34" charset="0"/>
              <a:buChar char="•"/>
            </a:pPr>
            <a:r>
              <a:rPr lang="en-US" sz="2000" dirty="0">
                <a:solidFill>
                  <a:prstClr val="white"/>
                </a:solidFill>
                <a:latin typeface="Calibri" panose="020F0502020204030204"/>
                <a:ea typeface="+mn-ea"/>
                <a:cs typeface="Calibri"/>
              </a:rPr>
              <a:t>Action: Offer $10 gift card to customers who did not receive their order on time.</a:t>
            </a:r>
          </a:p>
          <a:p>
            <a:endParaRPr lang="en-US" dirty="0">
              <a:solidFill>
                <a:schemeClr val="bg1"/>
              </a:solidFill>
            </a:endParaRPr>
          </a:p>
        </p:txBody>
      </p:sp>
      <p:pic>
        <p:nvPicPr>
          <p:cNvPr id="28" name="Picture 15">
            <a:extLst>
              <a:ext uri="{FF2B5EF4-FFF2-40B4-BE49-F238E27FC236}">
                <a16:creationId xmlns:a16="http://schemas.microsoft.com/office/drawing/2014/main" id="{B155F230-EFFB-FC4A-ADAA-919E368FBFE3}"/>
              </a:ext>
            </a:extLst>
          </p:cNvPr>
          <p:cNvPicPr>
            <a:picLocks noChangeAspect="1"/>
          </p:cNvPicPr>
          <p:nvPr/>
        </p:nvPicPr>
        <p:blipFill>
          <a:blip r:embed="rId2"/>
          <a:stretch>
            <a:fillRect/>
          </a:stretch>
        </p:blipFill>
        <p:spPr>
          <a:xfrm>
            <a:off x="6770483" y="855173"/>
            <a:ext cx="4483450" cy="2376229"/>
          </a:xfrm>
          <a:prstGeom prst="rect">
            <a:avLst/>
          </a:prstGeom>
        </p:spPr>
      </p:pic>
      <p:pic>
        <p:nvPicPr>
          <p:cNvPr id="29" name="Picture 16" descr="Graphical user interface, text, application, chat or text message&#10;&#10;Description automatically generated">
            <a:extLst>
              <a:ext uri="{FF2B5EF4-FFF2-40B4-BE49-F238E27FC236}">
                <a16:creationId xmlns:a16="http://schemas.microsoft.com/office/drawing/2014/main" id="{106238F3-206A-754E-8594-046A4E0046CA}"/>
              </a:ext>
            </a:extLst>
          </p:cNvPr>
          <p:cNvPicPr>
            <a:picLocks noGrp="1" noChangeAspect="1"/>
          </p:cNvPicPr>
          <p:nvPr>
            <p:ph idx="1"/>
          </p:nvPr>
        </p:nvPicPr>
        <p:blipFill>
          <a:blip r:embed="rId3"/>
          <a:stretch>
            <a:fillRect/>
          </a:stretch>
        </p:blipFill>
        <p:spPr>
          <a:xfrm>
            <a:off x="6786638" y="3530418"/>
            <a:ext cx="4480560" cy="2363496"/>
          </a:xfrm>
          <a:prstGeom prst="rect">
            <a:avLst/>
          </a:prstGeom>
        </p:spPr>
      </p:pic>
    </p:spTree>
    <p:extLst>
      <p:ext uri="{BB962C8B-B14F-4D97-AF65-F5344CB8AC3E}">
        <p14:creationId xmlns:p14="http://schemas.microsoft.com/office/powerpoint/2010/main" val="1250207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99050EE-26AF-4253-BD50-F0FCD965A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284" y="575361"/>
            <a:ext cx="5707277" cy="570727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90E26E-62DF-344B-BEBF-BA631866C49A}"/>
              </a:ext>
            </a:extLst>
          </p:cNvPr>
          <p:cNvSpPr>
            <a:spLocks noGrp="1"/>
          </p:cNvSpPr>
          <p:nvPr>
            <p:ph type="title"/>
          </p:nvPr>
        </p:nvSpPr>
        <p:spPr>
          <a:xfrm>
            <a:off x="838200" y="1748452"/>
            <a:ext cx="4974771" cy="3587786"/>
          </a:xfrm>
        </p:spPr>
        <p:txBody>
          <a:bodyPr>
            <a:normAutofit/>
          </a:bodyPr>
          <a:lstStyle/>
          <a:p>
            <a:pPr algn="ctr"/>
            <a:r>
              <a:rPr lang="en-US">
                <a:solidFill>
                  <a:schemeClr val="bg1"/>
                </a:solidFill>
              </a:rPr>
              <a:t>Content Pillars</a:t>
            </a:r>
          </a:p>
        </p:txBody>
      </p:sp>
      <p:grpSp>
        <p:nvGrpSpPr>
          <p:cNvPr id="12"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13" name="Freeform: Shape 1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sp>
        <p:nvSpPr>
          <p:cNvPr id="16" name="Graphic 212">
            <a:extLst>
              <a:ext uri="{FF2B5EF4-FFF2-40B4-BE49-F238E27FC236}">
                <a16:creationId xmlns:a16="http://schemas.microsoft.com/office/drawing/2014/main" id="{D0C78466-EB6E-45A0-99A6-A00789ACD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Graphic 212">
            <a:extLst>
              <a:ext uri="{FF2B5EF4-FFF2-40B4-BE49-F238E27FC236}">
                <a16:creationId xmlns:a16="http://schemas.microsoft.com/office/drawing/2014/main" id="{E99F76E4-5DFD-4DBE-B042-66FBCD118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20"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1" name="Freeform: Shape 20">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pSp>
        <p:nvGrpSpPr>
          <p:cNvPr id="191" name="Graphic 4">
            <a:extLst>
              <a:ext uri="{FF2B5EF4-FFF2-40B4-BE49-F238E27FC236}">
                <a16:creationId xmlns:a16="http://schemas.microsoft.com/office/drawing/2014/main" id="{773717CC-ECEE-4ABF-BA61-C59F468017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alpha val="60000"/>
            </a:schemeClr>
          </a:solidFill>
        </p:grpSpPr>
        <p:sp>
          <p:nvSpPr>
            <p:cNvPr id="192" name="Freeform: Shape 191">
              <a:extLst>
                <a:ext uri="{FF2B5EF4-FFF2-40B4-BE49-F238E27FC236}">
                  <a16:creationId xmlns:a16="http://schemas.microsoft.com/office/drawing/2014/main" id="{9A4FAE41-62DF-4B8E-BD66-8EC206E0E3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564C7F1F-5546-40DC-A16B-C9A3E4577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45583216-FC24-4B75-9703-DBEC401FF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2FD0A70D-2E7E-4048-8145-0F45EDBBCE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B703C78E-D176-4455-B7B5-2DB4F418D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AD23B98E-D1FB-4BD9-BA4A-060BC8266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C1541992-EEDB-4D6B-BDA9-B66E58A17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08072B3B-B852-4186-ACFE-F61425132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7B5DD2CA-BCBA-4F3E-B472-84006768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C7335DFE-05E4-4D45-B035-1D85E7648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ADCF9375-A092-491A-960D-A4DBB376C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95341599-7E99-490F-9AF8-07EAE5C8D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E1C55EB0-818A-46E6-8D53-550310029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319B036C-5BD8-4F3B-8935-96D50F410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A8445880-106C-4DC8-A250-D132F0D6F3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952AA1DD-5DBE-43CD-9B85-63C762692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A412466-ED73-4944-83CE-224B1769C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807E195A-10DB-494C-A547-E1D0C6F616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4CD4AECE-734D-4B90-984F-B2ABFA2B6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2927072E-8001-4AD1-A4C4-2EDBA3BF8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499D6F50-E593-46A3-81D8-73389276B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7A96E600-84B4-452B-AE40-295FC5807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CBBA17AC-C1AB-4BFC-A051-457275D1D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488E850C-90D5-4D0F-A57D-7809327EF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9F98D808-AB13-4D8D-B4C5-9D32153462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95AFFBC0-FF37-4117-86FA-21ABDA17A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ED0AC42A-17B0-4154-968C-CAE2A04C2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4A7A31A0-8490-4B9D-B9CC-7FF28053E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8188899C-6A74-43D8-B36C-F86B278C8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1537EAA6-95B6-4674-A7B9-40F9AB7F5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4B29507-C08F-4764-B703-0EB33A0FAC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4200E500-6A99-47FC-A30F-FA4C85DA8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9558677C-76AD-451F-AEEE-C5FEE4179C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9E472E5-A81A-44E7-AEBA-C3A593497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5CD54F54-9E41-4635-A533-6CC6515E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B22D6F46-74C0-49D9-8CD8-BC125E973D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C6FAA6EC-EDF6-4522-ACD8-8D4F7FF87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5F8364DC-ED1A-482D-A418-7941B199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1896D361-70A8-4528-940B-F306550F8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4D1CB00A-0CE1-4E25-ADCE-9562845F5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E1B6761E-B7C6-4218-B95F-F6DEC0066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A081177-DAC3-4667-91A1-4CC885D4A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435007DC-BB8D-43BA-9598-AE79AA262E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46628B8A-02EC-44EF-B52C-5EBAFBCF9C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2DACEC99-8F4C-495C-8EAA-670A3A02E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C8EFEAD4-1425-4357-9D8A-F326DABC6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FDA70E94-A082-47D4-B4F8-142AEF1DC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10E96E8A-1EEA-4F1D-8CFE-12DC9B9E7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B12D7CC4-A548-4FF7-A6B2-9151CFA9E3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CB3F1C68-B597-4669-87F8-C80124ABE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A57037D2-0958-4F34-815F-C8CA7F86A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30AF3969-3F11-4157-B4B9-33B131462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51D613E3-18F5-4426-ADEB-DEC123E16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1DC25548-A3A9-4018-A29B-6972D353F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7EDE6372-94D2-435D-BD43-A20072D80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729575A6-77E2-4199-8F0A-27C89330A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12EB506D-59AD-4011-80F8-36A2BDB9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92FD46FA-14EB-46A2-B4A3-ECD1F49BA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1CD84E07-49A9-40E3-B34C-91C156C9C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F3090306-C384-44A0-8C38-77397133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3515E97E-31A4-4273-AB55-8EAD74CB9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792F63CA-0494-43E2-A0AA-37C35C832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5389A040-E4CC-4CE7-8B9F-40ECA9ACE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1BA51B23-705C-49BE-B606-8A9B623E0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B16EF17A-F451-4B5B-9052-33A9116E9D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1B20B7D1-27D7-4E1A-A317-E9E7A105A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1E3FADAF-FD1D-45B2-A40D-EBDD536E7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301257BA-BCE2-4479-A04F-A9DBFAF9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619D0ABC-04D9-405A-A52F-5EEC01762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123AE5C7-608A-47A7-B7A1-55662B70B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957BDA1A-3081-45EB-A31E-3F98EC6DC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683DDA50-C794-4DC5-8297-CFDEB8DCB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FA42024A-A832-4635-9CE6-B968232CE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564D00AA-3E68-4F56-80A0-08D5DFFB6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D988A711-E3E8-4172-AFE1-60E93FF10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7A89FF34-EE34-461C-A3EF-73AC3801B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80D55E43-BE59-444D-B32B-9C0306A126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639C823F-B16B-4DF7-BA6E-0D832AAB2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2E623C08-172F-41EA-90CB-59ED0D583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94C0577F-0FF9-47D5-8C6D-FC7B4CC31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30C80E9D-7909-4C52-ACAD-80FF874F9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2B9598CE-4E74-4A54-BAB8-59379D211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E7188EAA-47E1-4B73-8682-C74A0421B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36900E8B-61F2-411F-B29F-A9CDC6E81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0A25598A-334A-487D-9604-4753EAE81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C8DBE472-045A-491C-AB7C-4153EE2B0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2F6DD374-5D5F-48BB-8135-8F37EE2C2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386B8A5A-00D0-4291-937B-931B3F19CD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89C10BFA-8067-495D-810E-1F4085F7B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51F94E69-8294-4AB3-A457-3BD4ACF08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AD2859C5-45C5-4EE2-8272-0FA7A02353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14AFB321-1B9D-41AF-9686-8C689A3F4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5C4403F4-D893-4E4C-8DFE-E79AE6A62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BA894316-677B-4B51-AF19-0D3FAF96A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07FDE9AD-8F5A-44B0-AC7E-30148150D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A4D0E6BA-489D-4EA4-994E-225F7D078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EDFBCCB-EC92-4860-BBDB-2EC6355FE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459DBA8E-2EB0-4C51-A161-2C595B89D4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FB1BA285-9A95-49B7-A098-F38400D92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D29C405E-90F5-4AB5-8B5F-3CA2F1815A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F7214FFD-3321-412F-9CA5-4BC6E874F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5F16C3D8-64A1-443D-92A7-EA97518A6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7E4EFAB9-436A-4B6B-A16B-8DA3F614A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037DDFC3-D7A5-443D-8417-D723296DA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253AC142-F4B4-47E8-BBEE-F7D0F8547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890AAA82-94E2-41D0-AE92-9C87195CC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D33B856-EF4E-40FC-BDA0-9E26203D0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24AEBF58-C8A2-4D00-9AFB-B5012AEA36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1270E55-4211-4529-BDC3-29B80BDF5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16DD7E91-EFBB-4DD7-B30F-4A13C20BED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96260F31-66FB-4E2C-801E-701C2B859A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5FEE1C9-3961-4400-AD3E-B5AD93A47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34E1BE05-269F-4A13-99FE-2A973A0E77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2D591FBD-65C6-46C4-AF19-875D652DC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85F7E635-CB45-4346-BBFB-10FF0576A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3BDAC885-F0B3-4D66-8587-438465298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3427A7E1-71C9-42CC-9CAF-53642DC4D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20BF60C4-2E5D-473E-96B6-D22BB8536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C4703732-1088-4448-ACC0-D8BD901B2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6777D706-23BF-4962-98D3-D5AE7DF4E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783FF777-4C59-44D0-9441-2B40E0A70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2037F33C-65F4-44B6-9CB2-D32D1552C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E73BA403-F3FD-4D76-A516-5698375D6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0AF0D29B-415A-4327-A4B4-B5DC8F0AC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374A9388-F55E-4F94-817D-5BFF0B59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30C52183-F223-4E0A-B713-C91589CEB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A6BEE030-DC6B-4CB1-A01B-95CC82552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2D41CF67-37BB-443C-85CF-2A05174FD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5A449CF-396F-45B8-B268-6824A4E89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9C20A7EF-7013-4D6C-ADD8-868A931DF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F787692C-3BA9-4D4D-82F8-E497797AA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A6D539D6-A55E-40F5-83AC-A77340524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D4D7922F-CA55-4202-B99F-ED303E704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4120C846-A602-4B6C-9C07-11D2B0F8A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4B5D527-4684-45F5-84CE-73642492D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FF31CF21-8169-4D45-A115-9CF8D3718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DA8762B9-9CD8-4676-93F5-6C9358A94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A183E80A-70D1-4F52-A92D-D396648CC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83FBB0F7-E17E-4890-9B66-3625BA146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08E7BF1-2D4D-44AB-A5CC-0ED91B846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4B468C4E-6F63-4172-AE1F-8965744DB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974C7149-F567-4D55-8F48-511DCF3A8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4A551FA-7E10-4D28-9A10-B9A06C0780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1D04F3C0-CE2C-4B8D-A5BD-0E994FD8D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D2EA9230-DD52-48A9-B268-56744EA50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043A05F5-A8CF-4D01-AF12-95D1ECAE4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1F47C6BC-BD1A-4291-B018-05E5A72E4B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E5B89844-FD17-4048-A3F5-35E390C6E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B5593F34-8B0E-4D34-9781-B594E2F5D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4428E4BB-2263-4D19-8254-C9B54B856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2366216E-6EA2-4872-8370-C5EC22520F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D66F8E3F-BF33-4F99-A1F0-EB5885BF2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EB506747-ED9D-43EA-BD67-DF7971849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AC803CE8-FFF7-40EA-AF62-102724C324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7EF6FFCA-06CC-4395-AEB0-425719A42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0D95F285-AAC0-4F32-8665-2677878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8DFCCA2E-BF12-4D26-A5A4-A03387546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2ABEAC60-6AC3-4D6A-95F9-2E79F6BE0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FA6015B7-49FE-4729-B2F4-585F0F305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D611DEB1-76FE-4625-9449-88E52D15F4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97F031C1-1AA7-4CA7-ADD3-E0577626E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96F5D0CB-22E6-4536-8403-F42527F31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A32718AB-7401-4F66-9C77-E06C3CF7C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85B6B5F1-D1E4-45A3-8117-348D02D2A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534869FD-184C-42DB-B9DA-293DB67E5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A781504F-CAFD-4201-B288-8B4A809B43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D9FC8348-2BA6-4631-8AA7-D63CD898C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C1AF95A2-64EA-45E2-A43B-1EBD56910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CFC80050-240D-434A-BFCB-DE4DA4FAF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aphicFrame>
        <p:nvGraphicFramePr>
          <p:cNvPr id="4" name="Content Placeholder 3">
            <a:extLst>
              <a:ext uri="{FF2B5EF4-FFF2-40B4-BE49-F238E27FC236}">
                <a16:creationId xmlns:a16="http://schemas.microsoft.com/office/drawing/2014/main" id="{C9CAC946-0E97-48F8-B417-8E8BE23E9B06}"/>
              </a:ext>
            </a:extLst>
          </p:cNvPr>
          <p:cNvGraphicFramePr>
            <a:graphicFrameLocks/>
          </p:cNvGraphicFramePr>
          <p:nvPr>
            <p:extLst>
              <p:ext uri="{D42A27DB-BD31-4B8C-83A1-F6EECF244321}">
                <p14:modId xmlns:p14="http://schemas.microsoft.com/office/powerpoint/2010/main" val="1825831516"/>
              </p:ext>
            </p:extLst>
          </p:nvPr>
        </p:nvGraphicFramePr>
        <p:xfrm>
          <a:off x="6551611" y="662573"/>
          <a:ext cx="4974771" cy="5534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5909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0A98BBA-D3EA-45DC-B8A1-9C61397D4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5862"/>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2" name="Freeform: Shape 11">
            <a:extLst>
              <a:ext uri="{FF2B5EF4-FFF2-40B4-BE49-F238E27FC236}">
                <a16:creationId xmlns:a16="http://schemas.microsoft.com/office/drawing/2014/main" id="{2E4C95AB-2BD7-4E38-BDD5-1E41F3A9B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0894"/>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5836128-58DE-4E5A-B27E-DFE747CA0B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1348" y="5364542"/>
            <a:ext cx="1562428" cy="1493465"/>
            <a:chOff x="3121343" y="4864099"/>
            <a:chExt cx="2085971" cy="1993901"/>
          </a:xfrm>
          <a:solidFill>
            <a:schemeClr val="bg1"/>
          </a:solidFill>
        </p:grpSpPr>
        <p:sp>
          <p:nvSpPr>
            <p:cNvPr id="15" name="Freeform: Shape 14">
              <a:extLst>
                <a:ext uri="{FF2B5EF4-FFF2-40B4-BE49-F238E27FC236}">
                  <a16:creationId xmlns:a16="http://schemas.microsoft.com/office/drawing/2014/main" id="{A92DF49A-063A-4F60-BE30-D26826492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6" name="Freeform: Shape 15">
              <a:extLst>
                <a:ext uri="{FF2B5EF4-FFF2-40B4-BE49-F238E27FC236}">
                  <a16:creationId xmlns:a16="http://schemas.microsoft.com/office/drawing/2014/main" id="{70DCBBE0-7DEE-43ED-BEE3-ABB179CFC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7" name="Freeform: Shape 16">
              <a:extLst>
                <a:ext uri="{FF2B5EF4-FFF2-40B4-BE49-F238E27FC236}">
                  <a16:creationId xmlns:a16="http://schemas.microsoft.com/office/drawing/2014/main" id="{539FE8DF-D1B2-4074-9BDF-C458EA012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Freeform: Shape 17">
              <a:extLst>
                <a:ext uri="{FF2B5EF4-FFF2-40B4-BE49-F238E27FC236}">
                  <a16:creationId xmlns:a16="http://schemas.microsoft.com/office/drawing/2014/main" id="{61C143B5-6E24-417D-A035-65747A8E9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9" name="Freeform: Shape 18">
              <a:extLst>
                <a:ext uri="{FF2B5EF4-FFF2-40B4-BE49-F238E27FC236}">
                  <a16:creationId xmlns:a16="http://schemas.microsoft.com/office/drawing/2014/main" id="{0331ED8C-8819-4FFB-BF3C-FDA6A90D4B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0" name="Freeform: Shape 19">
              <a:extLst>
                <a:ext uri="{FF2B5EF4-FFF2-40B4-BE49-F238E27FC236}">
                  <a16:creationId xmlns:a16="http://schemas.microsoft.com/office/drawing/2014/main" id="{2A39574D-5ECC-4A94-9CB6-646D90DA5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1" name="Freeform: Shape 20">
              <a:extLst>
                <a:ext uri="{FF2B5EF4-FFF2-40B4-BE49-F238E27FC236}">
                  <a16:creationId xmlns:a16="http://schemas.microsoft.com/office/drawing/2014/main" id="{6A73D6F7-977D-4026-8F68-CA63C162C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Freeform: Shape 21">
              <a:extLst>
                <a:ext uri="{FF2B5EF4-FFF2-40B4-BE49-F238E27FC236}">
                  <a16:creationId xmlns:a16="http://schemas.microsoft.com/office/drawing/2014/main" id="{56348370-4FD9-4A99-BB05-944D5B0B0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3" name="Freeform: Shape 22">
              <a:extLst>
                <a:ext uri="{FF2B5EF4-FFF2-40B4-BE49-F238E27FC236}">
                  <a16:creationId xmlns:a16="http://schemas.microsoft.com/office/drawing/2014/main" id="{D1146D46-43DB-4487-A191-0970511C3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Freeform: Shape 23">
              <a:extLst>
                <a:ext uri="{FF2B5EF4-FFF2-40B4-BE49-F238E27FC236}">
                  <a16:creationId xmlns:a16="http://schemas.microsoft.com/office/drawing/2014/main" id="{DDA0090F-4FBF-434D-83B1-B274F83A9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5" name="Freeform: Shape 24">
              <a:extLst>
                <a:ext uri="{FF2B5EF4-FFF2-40B4-BE49-F238E27FC236}">
                  <a16:creationId xmlns:a16="http://schemas.microsoft.com/office/drawing/2014/main" id="{C8DF6032-C07A-45C6-8A4F-04EF4EDC04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6" name="Freeform: Shape 25">
              <a:extLst>
                <a:ext uri="{FF2B5EF4-FFF2-40B4-BE49-F238E27FC236}">
                  <a16:creationId xmlns:a16="http://schemas.microsoft.com/office/drawing/2014/main" id="{F5B89F44-A096-479D-AD1F-120561C282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7" name="Freeform: Shape 26">
              <a:extLst>
                <a:ext uri="{FF2B5EF4-FFF2-40B4-BE49-F238E27FC236}">
                  <a16:creationId xmlns:a16="http://schemas.microsoft.com/office/drawing/2014/main" id="{25547DC8-8B87-4446-9CC9-65AF04A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sp>
        <p:nvSpPr>
          <p:cNvPr id="32" name="Content Placeholder 4">
            <a:extLst>
              <a:ext uri="{FF2B5EF4-FFF2-40B4-BE49-F238E27FC236}">
                <a16:creationId xmlns:a16="http://schemas.microsoft.com/office/drawing/2014/main" id="{3712B075-AED5-5347-8550-D706043E02D7}"/>
              </a:ext>
            </a:extLst>
          </p:cNvPr>
          <p:cNvSpPr txBox="1">
            <a:spLocks/>
          </p:cNvSpPr>
          <p:nvPr/>
        </p:nvSpPr>
        <p:spPr>
          <a:xfrm>
            <a:off x="839788" y="2331990"/>
            <a:ext cx="5157787"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v</a:t>
            </a:r>
          </a:p>
        </p:txBody>
      </p:sp>
      <p:sp>
        <p:nvSpPr>
          <p:cNvPr id="3" name="TextBox 2">
            <a:extLst>
              <a:ext uri="{FF2B5EF4-FFF2-40B4-BE49-F238E27FC236}">
                <a16:creationId xmlns:a16="http://schemas.microsoft.com/office/drawing/2014/main" id="{B8F93D22-F17B-4689-A8CF-0B279B3F1F3E}"/>
              </a:ext>
            </a:extLst>
          </p:cNvPr>
          <p:cNvSpPr txBox="1"/>
          <p:nvPr/>
        </p:nvSpPr>
        <p:spPr>
          <a:xfrm>
            <a:off x="672974" y="250630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endParaRPr lang="en-US">
              <a:cs typeface="Calibri"/>
            </a:endParaRPr>
          </a:p>
        </p:txBody>
      </p:sp>
      <p:sp>
        <p:nvSpPr>
          <p:cNvPr id="4" name="TextBox 3">
            <a:extLst>
              <a:ext uri="{FF2B5EF4-FFF2-40B4-BE49-F238E27FC236}">
                <a16:creationId xmlns:a16="http://schemas.microsoft.com/office/drawing/2014/main" id="{EE6812EF-CA00-407F-A4E8-6D08B2E18D0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36" name="Title 1">
            <a:extLst>
              <a:ext uri="{FF2B5EF4-FFF2-40B4-BE49-F238E27FC236}">
                <a16:creationId xmlns:a16="http://schemas.microsoft.com/office/drawing/2014/main" id="{61724610-F87F-C24A-98C0-5A6B22E84553}"/>
              </a:ext>
            </a:extLst>
          </p:cNvPr>
          <p:cNvSpPr txBox="1">
            <a:spLocks/>
          </p:cNvSpPr>
          <p:nvPr/>
        </p:nvSpPr>
        <p:spPr>
          <a:xfrm>
            <a:off x="216887" y="1480761"/>
            <a:ext cx="5428592" cy="3808609"/>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chemeClr val="bg1"/>
                </a:solidFill>
                <a:cs typeface="Calibri Light"/>
              </a:rPr>
              <a:t>Social Media Crisis Plan</a:t>
            </a:r>
          </a:p>
          <a:p>
            <a:pPr algn="ctr"/>
            <a:endParaRPr lang="en-US" sz="2400">
              <a:solidFill>
                <a:schemeClr val="bg1"/>
              </a:solidFill>
              <a:cs typeface="Calibri Light"/>
            </a:endParaRPr>
          </a:p>
          <a:p>
            <a:pPr indent="-228600">
              <a:spcBef>
                <a:spcPts val="1000"/>
              </a:spcBef>
              <a:buFont typeface="Arial" panose="020B0604020202020204" pitchFamily="34" charset="0"/>
              <a:buChar char="•"/>
            </a:pPr>
            <a:r>
              <a:rPr lang="en-US" sz="2200">
                <a:solidFill>
                  <a:schemeClr val="bg1"/>
                </a:solidFill>
                <a:latin typeface="Calibri" panose="020F0502020204030204"/>
                <a:ea typeface="+mn-ea"/>
                <a:cs typeface="Calibri"/>
              </a:rPr>
              <a:t>Scenario #2:  Rumors were spread that Beefcake Swimwear was invited to be involved in Fashion week to further promote their brand and boost sales.</a:t>
            </a:r>
          </a:p>
          <a:p>
            <a:pPr indent="-228600">
              <a:spcBef>
                <a:spcPts val="1000"/>
              </a:spcBef>
              <a:buFont typeface="Arial" panose="020B0604020202020204" pitchFamily="34" charset="0"/>
              <a:buChar char="•"/>
            </a:pPr>
            <a:r>
              <a:rPr lang="en-US" sz="2200">
                <a:solidFill>
                  <a:schemeClr val="bg1"/>
                </a:solidFill>
                <a:latin typeface="Calibri" panose="020F0502020204030204"/>
                <a:ea typeface="+mn-ea"/>
                <a:cs typeface="Calibri"/>
              </a:rPr>
              <a:t>Action: Reassure our customers that we will  not be participating in Fashion week as we were honored to be invited to participate. It goes against our company's goal. We want to be a small company that provides something unique to those who should be free to express themselves any way they choose. </a:t>
            </a:r>
          </a:p>
          <a:p>
            <a:pPr indent="-228600">
              <a:spcBef>
                <a:spcPts val="1000"/>
              </a:spcBef>
              <a:buFont typeface="Arial" panose="020B0604020202020204" pitchFamily="34" charset="0"/>
              <a:buChar char="•"/>
            </a:pPr>
            <a:r>
              <a:rPr lang="en-US" sz="2000">
                <a:latin typeface="Calibri" panose="020F0502020204030204"/>
                <a:ea typeface="+mn-ea"/>
                <a:cs typeface="Calibri"/>
              </a:rPr>
              <a:t>Action: R</a:t>
            </a:r>
            <a:endParaRPr lang="en-US">
              <a:solidFill>
                <a:schemeClr val="bg1"/>
              </a:solidFill>
            </a:endParaRPr>
          </a:p>
        </p:txBody>
      </p:sp>
      <p:pic>
        <p:nvPicPr>
          <p:cNvPr id="2" name="Picture 4" descr="Graphical user interface, text, application, chat or text message&#10;&#10;Description automatically generated">
            <a:extLst>
              <a:ext uri="{FF2B5EF4-FFF2-40B4-BE49-F238E27FC236}">
                <a16:creationId xmlns:a16="http://schemas.microsoft.com/office/drawing/2014/main" id="{DC440904-F269-44BB-B014-D1D69035A386}"/>
              </a:ext>
            </a:extLst>
          </p:cNvPr>
          <p:cNvPicPr>
            <a:picLocks noChangeAspect="1"/>
          </p:cNvPicPr>
          <p:nvPr/>
        </p:nvPicPr>
        <p:blipFill>
          <a:blip r:embed="rId2"/>
          <a:stretch>
            <a:fillRect/>
          </a:stretch>
        </p:blipFill>
        <p:spPr>
          <a:xfrm>
            <a:off x="6618411" y="855114"/>
            <a:ext cx="4466359" cy="2350886"/>
          </a:xfrm>
          <a:prstGeom prst="rect">
            <a:avLst/>
          </a:prstGeom>
        </p:spPr>
      </p:pic>
      <p:pic>
        <p:nvPicPr>
          <p:cNvPr id="5" name="Picture 5" descr="Graphical user interface, text, application, chat or text message&#10;&#10;Description automatically generated">
            <a:extLst>
              <a:ext uri="{FF2B5EF4-FFF2-40B4-BE49-F238E27FC236}">
                <a16:creationId xmlns:a16="http://schemas.microsoft.com/office/drawing/2014/main" id="{40414E3D-678D-4068-82ED-D1F157829DB8}"/>
              </a:ext>
            </a:extLst>
          </p:cNvPr>
          <p:cNvPicPr>
            <a:picLocks noChangeAspect="1"/>
          </p:cNvPicPr>
          <p:nvPr/>
        </p:nvPicPr>
        <p:blipFill>
          <a:blip r:embed="rId3"/>
          <a:stretch>
            <a:fillRect/>
          </a:stretch>
        </p:blipFill>
        <p:spPr>
          <a:xfrm>
            <a:off x="6618411" y="3567603"/>
            <a:ext cx="4466358" cy="2320520"/>
          </a:xfrm>
          <a:prstGeom prst="rect">
            <a:avLst/>
          </a:prstGeom>
        </p:spPr>
      </p:pic>
    </p:spTree>
    <p:extLst>
      <p:ext uri="{BB962C8B-B14F-4D97-AF65-F5344CB8AC3E}">
        <p14:creationId xmlns:p14="http://schemas.microsoft.com/office/powerpoint/2010/main" val="2918065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8CF5E676-CA04-4CED-9F1E-5026ED66E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833068" cy="2997599"/>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43" name="Freeform: Shape 42">
            <a:extLst>
              <a:ext uri="{FF2B5EF4-FFF2-40B4-BE49-F238E27FC236}">
                <a16:creationId xmlns:a16="http://schemas.microsoft.com/office/drawing/2014/main" id="{AFD1189F-9598-4281-8056-2845388D4D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3068" cy="2997599"/>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45" name="Freeform: Shape 44">
            <a:extLst>
              <a:ext uri="{FF2B5EF4-FFF2-40B4-BE49-F238E27FC236}">
                <a16:creationId xmlns:a16="http://schemas.microsoft.com/office/drawing/2014/main" id="{583E04E1-D74F-4ED6-972C-035F4FEC4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Freeform: Shape 46">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E51A97D9-C694-4307-818B-0C5BBF413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21053" y="819446"/>
            <a:ext cx="6964685" cy="5402463"/>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21053" y="819446"/>
            <a:ext cx="6964685" cy="5402463"/>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8DE96824-E506-4448-8704-5EC7BF7BC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13658" y="727769"/>
            <a:ext cx="6964685" cy="540246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63">
            <a:extLst>
              <a:ext uri="{FF2B5EF4-FFF2-40B4-BE49-F238E27FC236}">
                <a16:creationId xmlns:a16="http://schemas.microsoft.com/office/drawing/2014/main" id="{540CA20F-EA4F-AA49-AEA0-F3FC40245623}"/>
              </a:ext>
            </a:extLst>
          </p:cNvPr>
          <p:cNvSpPr txBox="1">
            <a:spLocks noGrp="1"/>
          </p:cNvSpPr>
          <p:nvPr>
            <p:ph type="ctrTitle"/>
          </p:nvPr>
        </p:nvSpPr>
        <p:spPr>
          <a:xfrm>
            <a:off x="2886765" y="1495956"/>
            <a:ext cx="6418471" cy="2692050"/>
          </a:xfrm>
          <a:prstGeom prst="rect">
            <a:avLst/>
          </a:prstGeom>
        </p:spPr>
        <p:txBody>
          <a:bodyPr vert="horz" lIns="91440" tIns="45720" rIns="91440" bIns="45720" rtlCol="0">
            <a:normAutofit/>
          </a:bodyPr>
          <a:lstStyle/>
          <a:p>
            <a:r>
              <a:rPr lang="en-US" sz="5400" dirty="0">
                <a:solidFill>
                  <a:schemeClr val="bg1"/>
                </a:solidFill>
              </a:rPr>
              <a:t>Thank You!</a:t>
            </a:r>
          </a:p>
        </p:txBody>
      </p:sp>
      <p:sp>
        <p:nvSpPr>
          <p:cNvPr id="3" name="Subtitle 2">
            <a:extLst>
              <a:ext uri="{FF2B5EF4-FFF2-40B4-BE49-F238E27FC236}">
                <a16:creationId xmlns:a16="http://schemas.microsoft.com/office/drawing/2014/main" id="{86A02506-37F1-5D48-A981-7E7D2A395CEA}"/>
              </a:ext>
            </a:extLst>
          </p:cNvPr>
          <p:cNvSpPr>
            <a:spLocks noGrp="1"/>
          </p:cNvSpPr>
          <p:nvPr>
            <p:ph type="subTitle" idx="1"/>
          </p:nvPr>
        </p:nvSpPr>
        <p:spPr>
          <a:xfrm>
            <a:off x="2886765" y="4414123"/>
            <a:ext cx="6418471" cy="1017915"/>
          </a:xfrm>
        </p:spPr>
        <p:txBody>
          <a:bodyPr>
            <a:normAutofit/>
          </a:bodyPr>
          <a:lstStyle/>
          <a:p>
            <a:r>
              <a:rPr lang="en-US" sz="1900" dirty="0">
                <a:solidFill>
                  <a:schemeClr val="bg1"/>
                </a:solidFill>
              </a:rPr>
              <a:t>Questions?</a:t>
            </a:r>
          </a:p>
        </p:txBody>
      </p:sp>
      <p:sp>
        <p:nvSpPr>
          <p:cNvPr id="55" name="Freeform: Shape 54">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776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57" name="Graphic 212">
            <a:extLst>
              <a:ext uri="{FF2B5EF4-FFF2-40B4-BE49-F238E27FC236}">
                <a16:creationId xmlns:a16="http://schemas.microsoft.com/office/drawing/2014/main" id="{4FB204DF-284E-45F6-A017-79A4DF57B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5326" y="343675"/>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59" name="Graphic 212">
            <a:extLst>
              <a:ext uri="{FF2B5EF4-FFF2-40B4-BE49-F238E27FC236}">
                <a16:creationId xmlns:a16="http://schemas.microsoft.com/office/drawing/2014/main" id="{5EC6B544-8C84-47A6-885D-A4F09EF5C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5326" y="343675"/>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61" name="Freeform: Shape 60">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6750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63" name="Oval 62">
            <a:extLst>
              <a:ext uri="{FF2B5EF4-FFF2-40B4-BE49-F238E27FC236}">
                <a16:creationId xmlns:a16="http://schemas.microsoft.com/office/drawing/2014/main" id="{32C95C5C-6FBD-47FF-9CA6-066193539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7140" y="5100276"/>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Oval 64">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7140" y="5100276"/>
            <a:ext cx="515928" cy="51592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7"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68" name="Freeform: Shape 67">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343840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707845-96E7-EA4D-9CFD-FB4D7284C1EF}"/>
              </a:ext>
            </a:extLst>
          </p:cNvPr>
          <p:cNvSpPr>
            <a:spLocks noGrp="1"/>
          </p:cNvSpPr>
          <p:nvPr>
            <p:ph type="title"/>
          </p:nvPr>
        </p:nvSpPr>
        <p:spPr>
          <a:xfrm>
            <a:off x="503329" y="143594"/>
            <a:ext cx="11185341" cy="1130721"/>
          </a:xfrm>
        </p:spPr>
        <p:txBody>
          <a:bodyPr>
            <a:normAutofit/>
          </a:bodyPr>
          <a:lstStyle/>
          <a:p>
            <a:pPr algn="ctr"/>
            <a:r>
              <a:rPr lang="en-US">
                <a:solidFill>
                  <a:schemeClr val="bg1"/>
                </a:solidFill>
                <a:cs typeface="Calibri Light"/>
              </a:rPr>
              <a:t>The Research</a:t>
            </a:r>
          </a:p>
        </p:txBody>
      </p:sp>
      <p:sp>
        <p:nvSpPr>
          <p:cNvPr id="10" name="Freeform: Shape 9">
            <a:extLst>
              <a:ext uri="{FF2B5EF4-FFF2-40B4-BE49-F238E27FC236}">
                <a16:creationId xmlns:a16="http://schemas.microsoft.com/office/drawing/2014/main" id="{D0A98BBA-D3EA-45DC-B8A1-9C61397D4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5862"/>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2" name="Freeform: Shape 11">
            <a:extLst>
              <a:ext uri="{FF2B5EF4-FFF2-40B4-BE49-F238E27FC236}">
                <a16:creationId xmlns:a16="http://schemas.microsoft.com/office/drawing/2014/main" id="{2E4C95AB-2BD7-4E38-BDD5-1E41F3A9B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0894"/>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5836128-58DE-4E5A-B27E-DFE747CA0B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1349" y="5364542"/>
            <a:ext cx="1562428" cy="1493465"/>
            <a:chOff x="3121343" y="4864099"/>
            <a:chExt cx="2085971" cy="1993901"/>
          </a:xfrm>
          <a:solidFill>
            <a:schemeClr val="bg1"/>
          </a:solidFill>
        </p:grpSpPr>
        <p:sp>
          <p:nvSpPr>
            <p:cNvPr id="15" name="Freeform: Shape 14">
              <a:extLst>
                <a:ext uri="{FF2B5EF4-FFF2-40B4-BE49-F238E27FC236}">
                  <a16:creationId xmlns:a16="http://schemas.microsoft.com/office/drawing/2014/main" id="{A92DF49A-063A-4F60-BE30-D26826492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6" name="Freeform: Shape 15">
              <a:extLst>
                <a:ext uri="{FF2B5EF4-FFF2-40B4-BE49-F238E27FC236}">
                  <a16:creationId xmlns:a16="http://schemas.microsoft.com/office/drawing/2014/main" id="{70DCBBE0-7DEE-43ED-BEE3-ABB179CFC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7" name="Freeform: Shape 16">
              <a:extLst>
                <a:ext uri="{FF2B5EF4-FFF2-40B4-BE49-F238E27FC236}">
                  <a16:creationId xmlns:a16="http://schemas.microsoft.com/office/drawing/2014/main" id="{539FE8DF-D1B2-4074-9BDF-C458EA012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Freeform: Shape 17">
              <a:extLst>
                <a:ext uri="{FF2B5EF4-FFF2-40B4-BE49-F238E27FC236}">
                  <a16:creationId xmlns:a16="http://schemas.microsoft.com/office/drawing/2014/main" id="{61C143B5-6E24-417D-A035-65747A8E9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9" name="Freeform: Shape 18">
              <a:extLst>
                <a:ext uri="{FF2B5EF4-FFF2-40B4-BE49-F238E27FC236}">
                  <a16:creationId xmlns:a16="http://schemas.microsoft.com/office/drawing/2014/main" id="{0331ED8C-8819-4FFB-BF3C-FDA6A90D4B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0" name="Freeform: Shape 19">
              <a:extLst>
                <a:ext uri="{FF2B5EF4-FFF2-40B4-BE49-F238E27FC236}">
                  <a16:creationId xmlns:a16="http://schemas.microsoft.com/office/drawing/2014/main" id="{2A39574D-5ECC-4A94-9CB6-646D90DA5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1" name="Freeform: Shape 20">
              <a:extLst>
                <a:ext uri="{FF2B5EF4-FFF2-40B4-BE49-F238E27FC236}">
                  <a16:creationId xmlns:a16="http://schemas.microsoft.com/office/drawing/2014/main" id="{6A73D6F7-977D-4026-8F68-CA63C162C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Freeform: Shape 21">
              <a:extLst>
                <a:ext uri="{FF2B5EF4-FFF2-40B4-BE49-F238E27FC236}">
                  <a16:creationId xmlns:a16="http://schemas.microsoft.com/office/drawing/2014/main" id="{56348370-4FD9-4A99-BB05-944D5B0B0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3" name="Freeform: Shape 22">
              <a:extLst>
                <a:ext uri="{FF2B5EF4-FFF2-40B4-BE49-F238E27FC236}">
                  <a16:creationId xmlns:a16="http://schemas.microsoft.com/office/drawing/2014/main" id="{D1146D46-43DB-4487-A191-0970511C3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Freeform: Shape 23">
              <a:extLst>
                <a:ext uri="{FF2B5EF4-FFF2-40B4-BE49-F238E27FC236}">
                  <a16:creationId xmlns:a16="http://schemas.microsoft.com/office/drawing/2014/main" id="{DDA0090F-4FBF-434D-83B1-B274F83A9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5" name="Freeform: Shape 24">
              <a:extLst>
                <a:ext uri="{FF2B5EF4-FFF2-40B4-BE49-F238E27FC236}">
                  <a16:creationId xmlns:a16="http://schemas.microsoft.com/office/drawing/2014/main" id="{C8DF6032-C07A-45C6-8A4F-04EF4EDC04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6" name="Freeform: Shape 25">
              <a:extLst>
                <a:ext uri="{FF2B5EF4-FFF2-40B4-BE49-F238E27FC236}">
                  <a16:creationId xmlns:a16="http://schemas.microsoft.com/office/drawing/2014/main" id="{F5B89F44-A096-479D-AD1F-120561C282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7" name="Freeform: Shape 26">
              <a:extLst>
                <a:ext uri="{FF2B5EF4-FFF2-40B4-BE49-F238E27FC236}">
                  <a16:creationId xmlns:a16="http://schemas.microsoft.com/office/drawing/2014/main" id="{25547DC8-8B87-4446-9CC9-65AF04A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sp>
        <p:nvSpPr>
          <p:cNvPr id="3" name="TextBox 2">
            <a:extLst>
              <a:ext uri="{FF2B5EF4-FFF2-40B4-BE49-F238E27FC236}">
                <a16:creationId xmlns:a16="http://schemas.microsoft.com/office/drawing/2014/main" id="{745E0E8F-18B4-40C5-B348-7EB1AA4916F6}"/>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4" name="TextBox 3">
            <a:extLst>
              <a:ext uri="{FF2B5EF4-FFF2-40B4-BE49-F238E27FC236}">
                <a16:creationId xmlns:a16="http://schemas.microsoft.com/office/drawing/2014/main" id="{6FDEA252-2287-4E95-AC1F-5719E7944A51}"/>
              </a:ext>
            </a:extLst>
          </p:cNvPr>
          <p:cNvSpPr txBox="1"/>
          <p:nvPr/>
        </p:nvSpPr>
        <p:spPr>
          <a:xfrm>
            <a:off x="438409" y="1214440"/>
            <a:ext cx="11552412"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chemeClr val="bg1"/>
                </a:solidFill>
                <a:cs typeface="Calibri"/>
              </a:rPr>
              <a:t>To create the personas/Insight into Beefcake Swimwear, we spent time looking at their social media profiles (Facebook, Instagram, Twitter) and the profiles of the people following the company. Not only that, but we also looked at customer reviews to gage the personal connection people had to these products. </a:t>
            </a:r>
            <a:r>
              <a:rPr lang="en-US">
                <a:solidFill>
                  <a:schemeClr val="bg1"/>
                </a:solidFill>
                <a:ea typeface="+mn-lt"/>
                <a:cs typeface="+mn-lt"/>
              </a:rPr>
              <a:t>Here are the few main points that we gathered...</a:t>
            </a:r>
            <a:br>
              <a:rPr lang="en-US">
                <a:ea typeface="+mn-lt"/>
                <a:cs typeface="+mn-lt"/>
              </a:rPr>
            </a:br>
            <a:endParaRPr lang="en-US">
              <a:solidFill>
                <a:schemeClr val="bg1"/>
              </a:solidFill>
              <a:cs typeface="Calibri"/>
            </a:endParaRPr>
          </a:p>
          <a:p>
            <a:pPr marL="285750" indent="-285750">
              <a:buFont typeface="Wingdings"/>
              <a:buChar char="§"/>
            </a:pPr>
            <a:r>
              <a:rPr lang="en-US">
                <a:cs typeface="Calibri"/>
              </a:rPr>
              <a:t> </a:t>
            </a:r>
            <a:br>
              <a:rPr lang="en-US">
                <a:cs typeface="Calibri"/>
              </a:rPr>
            </a:br>
            <a:br>
              <a:rPr lang="en-US">
                <a:cs typeface="Calibri"/>
              </a:rPr>
            </a:br>
            <a:br>
              <a:rPr lang="en-US">
                <a:cs typeface="Calibri"/>
              </a:rPr>
            </a:br>
            <a:br>
              <a:rPr lang="en-US">
                <a:cs typeface="Calibri"/>
              </a:rPr>
            </a:br>
            <a:r>
              <a:rPr lang="en-US">
                <a:solidFill>
                  <a:schemeClr val="bg1"/>
                </a:solidFill>
                <a:cs typeface="Calibri"/>
              </a:rPr>
              <a:t> </a:t>
            </a:r>
            <a:br>
              <a:rPr lang="en-US">
                <a:cs typeface="Calibri"/>
              </a:rPr>
            </a:br>
            <a:br>
              <a:rPr lang="en-US">
                <a:cs typeface="Calibri"/>
              </a:rPr>
            </a:br>
            <a:br>
              <a:rPr lang="en-US">
                <a:cs typeface="Calibri"/>
              </a:rPr>
            </a:br>
            <a:br>
              <a:rPr lang="en-US">
                <a:cs typeface="Calibri"/>
              </a:rPr>
            </a:br>
            <a:endParaRPr lang="en-US">
              <a:solidFill>
                <a:schemeClr val="bg1"/>
              </a:solidFill>
              <a:cs typeface="Calibri"/>
            </a:endParaRPr>
          </a:p>
        </p:txBody>
      </p:sp>
      <p:pic>
        <p:nvPicPr>
          <p:cNvPr id="7" name="Picture 8" descr="Text&#10;&#10;Description automatically generated">
            <a:extLst>
              <a:ext uri="{FF2B5EF4-FFF2-40B4-BE49-F238E27FC236}">
                <a16:creationId xmlns:a16="http://schemas.microsoft.com/office/drawing/2014/main" id="{92CB4B37-9AFF-446A-B523-1E8E60C08A7E}"/>
              </a:ext>
            </a:extLst>
          </p:cNvPr>
          <p:cNvPicPr>
            <a:picLocks noChangeAspect="1"/>
          </p:cNvPicPr>
          <p:nvPr/>
        </p:nvPicPr>
        <p:blipFill>
          <a:blip r:embed="rId2"/>
          <a:stretch>
            <a:fillRect/>
          </a:stretch>
        </p:blipFill>
        <p:spPr>
          <a:xfrm>
            <a:off x="6095550" y="5142792"/>
            <a:ext cx="5316724" cy="1572310"/>
          </a:xfrm>
          <a:prstGeom prst="rect">
            <a:avLst/>
          </a:prstGeom>
        </p:spPr>
      </p:pic>
      <p:pic>
        <p:nvPicPr>
          <p:cNvPr id="11" name="Picture 12" descr="Graphical user interface, text&#10;&#10;Description automatically generated">
            <a:extLst>
              <a:ext uri="{FF2B5EF4-FFF2-40B4-BE49-F238E27FC236}">
                <a16:creationId xmlns:a16="http://schemas.microsoft.com/office/drawing/2014/main" id="{40A96E0C-BE1E-4844-A828-31B11B15FAB4}"/>
              </a:ext>
            </a:extLst>
          </p:cNvPr>
          <p:cNvPicPr>
            <a:picLocks noChangeAspect="1"/>
          </p:cNvPicPr>
          <p:nvPr/>
        </p:nvPicPr>
        <p:blipFill>
          <a:blip r:embed="rId3"/>
          <a:stretch>
            <a:fillRect/>
          </a:stretch>
        </p:blipFill>
        <p:spPr>
          <a:xfrm>
            <a:off x="694494" y="2492733"/>
            <a:ext cx="3115263" cy="4248247"/>
          </a:xfrm>
          <a:prstGeom prst="rect">
            <a:avLst/>
          </a:prstGeom>
        </p:spPr>
      </p:pic>
      <p:pic>
        <p:nvPicPr>
          <p:cNvPr id="13" name="Picture 27">
            <a:extLst>
              <a:ext uri="{FF2B5EF4-FFF2-40B4-BE49-F238E27FC236}">
                <a16:creationId xmlns:a16="http://schemas.microsoft.com/office/drawing/2014/main" id="{D9F4A8F7-5D15-4C69-9E2A-E7FF10FA6588}"/>
              </a:ext>
            </a:extLst>
          </p:cNvPr>
          <p:cNvPicPr>
            <a:picLocks noChangeAspect="1"/>
          </p:cNvPicPr>
          <p:nvPr/>
        </p:nvPicPr>
        <p:blipFill>
          <a:blip r:embed="rId4"/>
          <a:stretch>
            <a:fillRect/>
          </a:stretch>
        </p:blipFill>
        <p:spPr>
          <a:xfrm>
            <a:off x="4517235" y="2219655"/>
            <a:ext cx="4934424" cy="2632233"/>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9C5ADBEB-8CE7-7642-9701-820F8312B2A3}"/>
                  </a:ext>
                </a:extLst>
              </p14:cNvPr>
              <p14:cNvContentPartPr/>
              <p14:nvPr/>
            </p14:nvContentPartPr>
            <p14:xfrm>
              <a:off x="2321421" y="4170538"/>
              <a:ext cx="27360" cy="8280"/>
            </p14:xfrm>
          </p:contentPart>
        </mc:Choice>
        <mc:Fallback xmlns="">
          <p:pic>
            <p:nvPicPr>
              <p:cNvPr id="5" name="Ink 4">
                <a:extLst>
                  <a:ext uri="{FF2B5EF4-FFF2-40B4-BE49-F238E27FC236}">
                    <a16:creationId xmlns:a16="http://schemas.microsoft.com/office/drawing/2014/main" id="{9C5ADBEB-8CE7-7642-9701-820F8312B2A3}"/>
                  </a:ext>
                </a:extLst>
              </p:cNvPr>
              <p:cNvPicPr/>
              <p:nvPr/>
            </p:nvPicPr>
            <p:blipFill>
              <a:blip r:embed="rId6"/>
              <a:stretch>
                <a:fillRect/>
              </a:stretch>
            </p:blipFill>
            <p:spPr>
              <a:xfrm>
                <a:off x="2305941" y="4154354"/>
                <a:ext cx="57960" cy="40271"/>
              </a:xfrm>
              <a:prstGeom prst="rect">
                <a:avLst/>
              </a:prstGeom>
            </p:spPr>
          </p:pic>
        </mc:Fallback>
      </mc:AlternateContent>
    </p:spTree>
    <p:extLst>
      <p:ext uri="{BB962C8B-B14F-4D97-AF65-F5344CB8AC3E}">
        <p14:creationId xmlns:p14="http://schemas.microsoft.com/office/powerpoint/2010/main" val="2439618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41" name="Freeform: Shape 40">
            <a:extLst>
              <a:ext uri="{FF2B5EF4-FFF2-40B4-BE49-F238E27FC236}">
                <a16:creationId xmlns:a16="http://schemas.microsoft.com/office/drawing/2014/main" id="{F8875E4C-CFFE-4552-ABC7-175C3CB757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le 1">
            <a:extLst>
              <a:ext uri="{FF2B5EF4-FFF2-40B4-BE49-F238E27FC236}">
                <a16:creationId xmlns:a16="http://schemas.microsoft.com/office/drawing/2014/main" id="{5B009C09-C549-9E40-86B7-ECD189D2CE08}"/>
              </a:ext>
            </a:extLst>
          </p:cNvPr>
          <p:cNvSpPr>
            <a:spLocks noGrp="1"/>
          </p:cNvSpPr>
          <p:nvPr>
            <p:ph type="title"/>
          </p:nvPr>
        </p:nvSpPr>
        <p:spPr>
          <a:xfrm>
            <a:off x="2325922" y="216273"/>
            <a:ext cx="5871313" cy="1314996"/>
          </a:xfrm>
        </p:spPr>
        <p:txBody>
          <a:bodyPr vert="horz" lIns="91440" tIns="45720" rIns="91440" bIns="45720" rtlCol="0" anchor="b">
            <a:normAutofit/>
          </a:bodyPr>
          <a:lstStyle/>
          <a:p>
            <a:r>
              <a:rPr lang="en-US" dirty="0">
                <a:solidFill>
                  <a:schemeClr val="bg1"/>
                </a:solidFill>
                <a:cs typeface="Calibri Light"/>
              </a:rPr>
              <a:t>Steph -- The Swimmer </a:t>
            </a:r>
            <a:endParaRPr lang="en-US" kern="1200" dirty="0">
              <a:solidFill>
                <a:schemeClr val="bg1"/>
              </a:solidFill>
              <a:latin typeface="+mj-lt"/>
              <a:cs typeface="Calibri Light"/>
            </a:endParaRPr>
          </a:p>
        </p:txBody>
      </p:sp>
      <p:sp>
        <p:nvSpPr>
          <p:cNvPr id="43" name="Freeform: Shape 42">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45" name="Freeform: Shape 44">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34" name="Content Placeholder 33">
            <a:extLst>
              <a:ext uri="{FF2B5EF4-FFF2-40B4-BE49-F238E27FC236}">
                <a16:creationId xmlns:a16="http://schemas.microsoft.com/office/drawing/2014/main" id="{F8EA0F27-1486-4FD0-84C1-A0D7AE904A62}"/>
              </a:ext>
            </a:extLst>
          </p:cNvPr>
          <p:cNvSpPr>
            <a:spLocks noGrp="1"/>
          </p:cNvSpPr>
          <p:nvPr>
            <p:ph sz="half" idx="2"/>
          </p:nvPr>
        </p:nvSpPr>
        <p:spPr>
          <a:xfrm>
            <a:off x="194537" y="2412290"/>
            <a:ext cx="7483349" cy="4044463"/>
          </a:xfrm>
        </p:spPr>
        <p:txBody>
          <a:bodyPr vert="horz" lIns="91440" tIns="45720" rIns="91440" bIns="45720" rtlCol="0" anchor="t">
            <a:normAutofit/>
          </a:bodyPr>
          <a:lstStyle/>
          <a:p>
            <a:pPr marL="0" indent="0">
              <a:buNone/>
            </a:pPr>
            <a:r>
              <a:rPr lang="en-US" u="sng" dirty="0">
                <a:solidFill>
                  <a:schemeClr val="bg1"/>
                </a:solidFill>
                <a:cs typeface="Calibri" panose="020F0502020204030204"/>
              </a:rPr>
              <a:t>BIO</a:t>
            </a:r>
            <a:endParaRPr lang="en-US" dirty="0">
              <a:solidFill>
                <a:schemeClr val="bg1"/>
              </a:solidFill>
              <a:cs typeface="Calibri" panose="020F0502020204030204"/>
            </a:endParaRPr>
          </a:p>
          <a:p>
            <a:pPr marL="0" indent="0">
              <a:buNone/>
            </a:pPr>
            <a:r>
              <a:rPr lang="en-US" sz="1600" dirty="0">
                <a:solidFill>
                  <a:schemeClr val="bg1"/>
                </a:solidFill>
                <a:cs typeface="Calibri" panose="020F0502020204030204"/>
              </a:rPr>
              <a:t>Stephanie (Steph for short) has been in love with camping since a child; They especially LOVE swimming. Every Sunday during the summer, their dad would take them to the lake for swimming. This is one of Steph's dearest memories and Steph still goes to that lake to this day. Unfortunately, they've never been able to find a swimsuit that fits them. It's either too revealing for them or it's just not comfortable; plus, all of them are quick fashion. Steph wants to find a swimsuit that will last and one that will create lasting memories.</a:t>
            </a:r>
          </a:p>
        </p:txBody>
      </p:sp>
      <p:sp>
        <p:nvSpPr>
          <p:cNvPr id="47" name="Freeform: Shape 46">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Freeform: Shape 48">
            <a:extLst>
              <a:ext uri="{FF2B5EF4-FFF2-40B4-BE49-F238E27FC236}">
                <a16:creationId xmlns:a16="http://schemas.microsoft.com/office/drawing/2014/main" id="{53812026-3FC6-44DA-94EF-3B8164049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4">
            <a:extLst>
              <a:ext uri="{FF2B5EF4-FFF2-40B4-BE49-F238E27FC236}">
                <a16:creationId xmlns:a16="http://schemas.microsoft.com/office/drawing/2014/main" id="{946E36BE-BB5E-4553-8CB9-DF5404171798}"/>
              </a:ext>
            </a:extLst>
          </p:cNvPr>
          <p:cNvPicPr>
            <a:picLocks noChangeAspect="1"/>
          </p:cNvPicPr>
          <p:nvPr/>
        </p:nvPicPr>
        <p:blipFill rotWithShape="1">
          <a:blip r:embed="rId2">
            <a:extLst>
              <a:ext uri="{28A0092B-C50C-407E-A947-70E740481C1C}">
                <a14:useLocalDpi xmlns:a14="http://schemas.microsoft.com/office/drawing/2010/main" val="0"/>
              </a:ext>
            </a:extLst>
          </a:blip>
          <a:srcRect l="25039" r="18289"/>
          <a:stretch/>
        </p:blipFill>
        <p:spPr>
          <a:xfrm>
            <a:off x="8096478" y="533536"/>
            <a:ext cx="3900985" cy="3900985"/>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51"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52" name="Freeform: Shape 51">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9" name="TextBox 8">
            <a:extLst>
              <a:ext uri="{FF2B5EF4-FFF2-40B4-BE49-F238E27FC236}">
                <a16:creationId xmlns:a16="http://schemas.microsoft.com/office/drawing/2014/main" id="{BA30A424-6502-4075-9198-9BEEF66E0598}"/>
              </a:ext>
            </a:extLst>
          </p:cNvPr>
          <p:cNvSpPr txBox="1"/>
          <p:nvPr/>
        </p:nvSpPr>
        <p:spPr>
          <a:xfrm>
            <a:off x="9153207" y="4549583"/>
            <a:ext cx="3038793" cy="1323439"/>
          </a:xfrm>
          <a:prstGeom prst="rect">
            <a:avLst/>
          </a:prstGeom>
          <a:noFill/>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r>
              <a:rPr lang="en-US" sz="1600">
                <a:cs typeface="Calibri"/>
              </a:rPr>
              <a:t>Age: 32</a:t>
            </a:r>
          </a:p>
          <a:p>
            <a:r>
              <a:rPr lang="en-US" sz="1600">
                <a:cs typeface="Calibri"/>
              </a:rPr>
              <a:t>Pronouns: They/Them</a:t>
            </a:r>
          </a:p>
          <a:p>
            <a:r>
              <a:rPr lang="en-US" sz="1600">
                <a:cs typeface="Calibri"/>
              </a:rPr>
              <a:t>Occupation: Magazine Editor</a:t>
            </a:r>
          </a:p>
          <a:p>
            <a:r>
              <a:rPr lang="en-US" sz="1600">
                <a:cs typeface="Calibri"/>
              </a:rPr>
              <a:t>Family: Single</a:t>
            </a:r>
          </a:p>
          <a:p>
            <a:r>
              <a:rPr lang="en-US" sz="1600">
                <a:cs typeface="Calibri"/>
              </a:rPr>
              <a:t>Location: Seattle, Washington </a:t>
            </a:r>
          </a:p>
        </p:txBody>
      </p:sp>
      <p:sp>
        <p:nvSpPr>
          <p:cNvPr id="4" name="TextBox 3">
            <a:extLst>
              <a:ext uri="{FF2B5EF4-FFF2-40B4-BE49-F238E27FC236}">
                <a16:creationId xmlns:a16="http://schemas.microsoft.com/office/drawing/2014/main" id="{05049B74-4D34-435B-AF27-D6CC3F495234}"/>
              </a:ext>
            </a:extLst>
          </p:cNvPr>
          <p:cNvSpPr txBox="1"/>
          <p:nvPr/>
        </p:nvSpPr>
        <p:spPr>
          <a:xfrm>
            <a:off x="5019252" y="4802306"/>
            <a:ext cx="2743199"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cs typeface="Calibri"/>
              </a:rPr>
              <a:t>                      </a:t>
            </a:r>
            <a:r>
              <a:rPr lang="en-US" sz="1600" u="sng">
                <a:solidFill>
                  <a:schemeClr val="bg1"/>
                </a:solidFill>
                <a:cs typeface="Calibri"/>
              </a:rPr>
              <a:t>GOALS</a:t>
            </a:r>
          </a:p>
          <a:p>
            <a:pPr marL="285750" indent="-285750">
              <a:buFont typeface="Arial"/>
              <a:buChar char="•"/>
            </a:pPr>
            <a:r>
              <a:rPr lang="en-US" sz="1600">
                <a:solidFill>
                  <a:schemeClr val="bg1"/>
                </a:solidFill>
                <a:cs typeface="Calibri"/>
              </a:rPr>
              <a:t>Find a swimsuit that will have a long lifespan</a:t>
            </a:r>
            <a:endParaRPr lang="en-US">
              <a:solidFill>
                <a:schemeClr val="bg1"/>
              </a:solidFill>
              <a:cs typeface="Calibri"/>
            </a:endParaRPr>
          </a:p>
          <a:p>
            <a:pPr marL="285750" indent="-285750">
              <a:buFont typeface="Arial"/>
              <a:buChar char="•"/>
            </a:pPr>
            <a:r>
              <a:rPr lang="en-US" sz="1600">
                <a:solidFill>
                  <a:schemeClr val="bg1"/>
                </a:solidFill>
                <a:cs typeface="Calibri"/>
              </a:rPr>
              <a:t> Something that is stylish without being too reveling </a:t>
            </a:r>
            <a:endParaRPr lang="en-US">
              <a:solidFill>
                <a:schemeClr val="bg1"/>
              </a:solidFill>
              <a:cs typeface="Calibri" panose="020F0502020204030204"/>
            </a:endParaRPr>
          </a:p>
          <a:p>
            <a:pPr marL="285750" indent="-285750">
              <a:buFont typeface="Arial"/>
              <a:buChar char="•"/>
            </a:pPr>
            <a:r>
              <a:rPr lang="en-US" sz="1600">
                <a:solidFill>
                  <a:schemeClr val="bg1"/>
                </a:solidFill>
                <a:cs typeface="Calibri"/>
              </a:rPr>
              <a:t>A quality swimsuit</a:t>
            </a:r>
          </a:p>
          <a:p>
            <a:pPr marL="285750" indent="-285750">
              <a:buFont typeface="Arial"/>
              <a:buChar char="•"/>
            </a:pPr>
            <a:endParaRPr lang="en-US" sz="1600">
              <a:solidFill>
                <a:schemeClr val="bg1"/>
              </a:solidFill>
              <a:cs typeface="Calibri"/>
            </a:endParaRPr>
          </a:p>
        </p:txBody>
      </p:sp>
      <p:sp>
        <p:nvSpPr>
          <p:cNvPr id="5" name="TextBox 4">
            <a:extLst>
              <a:ext uri="{FF2B5EF4-FFF2-40B4-BE49-F238E27FC236}">
                <a16:creationId xmlns:a16="http://schemas.microsoft.com/office/drawing/2014/main" id="{DFE6E96F-D7F7-4F3D-93DF-8006BA93695A}"/>
              </a:ext>
            </a:extLst>
          </p:cNvPr>
          <p:cNvSpPr txBox="1"/>
          <p:nvPr/>
        </p:nvSpPr>
        <p:spPr>
          <a:xfrm>
            <a:off x="605763" y="4800327"/>
            <a:ext cx="274319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Calibri"/>
              </a:rPr>
              <a:t>           </a:t>
            </a:r>
            <a:r>
              <a:rPr lang="en-US" sz="1600">
                <a:solidFill>
                  <a:schemeClr val="bg1"/>
                </a:solidFill>
                <a:cs typeface="Calibri"/>
              </a:rPr>
              <a:t> </a:t>
            </a:r>
            <a:r>
              <a:rPr lang="en-US" sz="1600" u="sng">
                <a:solidFill>
                  <a:schemeClr val="bg1"/>
                </a:solidFill>
                <a:cs typeface="Calibri"/>
              </a:rPr>
              <a:t>FRUSTRATIONS</a:t>
            </a:r>
          </a:p>
          <a:p>
            <a:pPr marL="285750" indent="-285750">
              <a:buFont typeface="Arial"/>
              <a:buChar char="•"/>
            </a:pPr>
            <a:r>
              <a:rPr lang="en-US" sz="1600">
                <a:solidFill>
                  <a:schemeClr val="bg1"/>
                </a:solidFill>
                <a:cs typeface="Calibri"/>
              </a:rPr>
              <a:t>Fast Fashion</a:t>
            </a:r>
          </a:p>
          <a:p>
            <a:pPr marL="285750" indent="-285750">
              <a:buFont typeface="Arial"/>
              <a:buChar char="•"/>
            </a:pPr>
            <a:r>
              <a:rPr lang="en-US" sz="1600">
                <a:solidFill>
                  <a:schemeClr val="bg1"/>
                </a:solidFill>
                <a:cs typeface="Calibri"/>
              </a:rPr>
              <a:t>Swimsuits too revealing </a:t>
            </a:r>
          </a:p>
          <a:p>
            <a:pPr marL="285750" indent="-285750">
              <a:buFont typeface="Arial"/>
              <a:buChar char="•"/>
            </a:pPr>
            <a:r>
              <a:rPr lang="en-US" sz="1600">
                <a:solidFill>
                  <a:schemeClr val="bg1"/>
                </a:solidFill>
                <a:cs typeface="Calibri"/>
              </a:rPr>
              <a:t>Uncomfortable swimsuits  </a:t>
            </a:r>
            <a:endParaRPr lang="en-US">
              <a:solidFill>
                <a:schemeClr val="bg1"/>
              </a:solidFill>
            </a:endParaRPr>
          </a:p>
          <a:p>
            <a:pPr marL="285750" indent="-285750">
              <a:buFont typeface="Arial"/>
              <a:buChar char="•"/>
            </a:pPr>
            <a:endParaRPr lang="en-US">
              <a:solidFill>
                <a:schemeClr val="bg1"/>
              </a:solidFill>
              <a:cs typeface="Calibri"/>
            </a:endParaRPr>
          </a:p>
        </p:txBody>
      </p:sp>
    </p:spTree>
    <p:extLst>
      <p:ext uri="{BB962C8B-B14F-4D97-AF65-F5344CB8AC3E}">
        <p14:creationId xmlns:p14="http://schemas.microsoft.com/office/powerpoint/2010/main" val="1359860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8">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36" name="Freeform: Shape 40">
            <a:extLst>
              <a:ext uri="{FF2B5EF4-FFF2-40B4-BE49-F238E27FC236}">
                <a16:creationId xmlns:a16="http://schemas.microsoft.com/office/drawing/2014/main" id="{F8875E4C-CFFE-4552-ABC7-175C3CB757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le 1">
            <a:extLst>
              <a:ext uri="{FF2B5EF4-FFF2-40B4-BE49-F238E27FC236}">
                <a16:creationId xmlns:a16="http://schemas.microsoft.com/office/drawing/2014/main" id="{5B009C09-C549-9E40-86B7-ECD189D2CE08}"/>
              </a:ext>
            </a:extLst>
          </p:cNvPr>
          <p:cNvSpPr>
            <a:spLocks noGrp="1"/>
          </p:cNvSpPr>
          <p:nvPr>
            <p:ph type="title"/>
          </p:nvPr>
        </p:nvSpPr>
        <p:spPr>
          <a:xfrm>
            <a:off x="2427548" y="77612"/>
            <a:ext cx="4539543" cy="1314996"/>
          </a:xfrm>
        </p:spPr>
        <p:txBody>
          <a:bodyPr vert="horz" lIns="91440" tIns="45720" rIns="91440" bIns="45720" rtlCol="0" anchor="b">
            <a:normAutofit/>
          </a:bodyPr>
          <a:lstStyle/>
          <a:p>
            <a:r>
              <a:rPr lang="en-US" dirty="0">
                <a:solidFill>
                  <a:schemeClr val="bg1"/>
                </a:solidFill>
              </a:rPr>
              <a:t>Brie</a:t>
            </a:r>
            <a:r>
              <a:rPr lang="en-US" kern="1200" dirty="0">
                <a:solidFill>
                  <a:schemeClr val="bg1"/>
                </a:solidFill>
                <a:latin typeface="+mj-lt"/>
                <a:ea typeface="+mj-ea"/>
                <a:cs typeface="+mj-cs"/>
              </a:rPr>
              <a:t> --</a:t>
            </a:r>
            <a:r>
              <a:rPr lang="en-US" dirty="0">
                <a:solidFill>
                  <a:schemeClr val="bg1"/>
                </a:solidFill>
              </a:rPr>
              <a:t> The Traveler</a:t>
            </a:r>
            <a:endParaRPr lang="en-US" kern="1200" dirty="0">
              <a:solidFill>
                <a:schemeClr val="bg1"/>
              </a:solidFill>
              <a:latin typeface="+mj-lt"/>
              <a:cs typeface="Calibri Light"/>
            </a:endParaRPr>
          </a:p>
        </p:txBody>
      </p:sp>
      <p:sp>
        <p:nvSpPr>
          <p:cNvPr id="38" name="Freeform: Shape 42">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40" name="Freeform: Shape 44">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47" name="Freeform: Shape 46">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Freeform: Shape 48">
            <a:extLst>
              <a:ext uri="{FF2B5EF4-FFF2-40B4-BE49-F238E27FC236}">
                <a16:creationId xmlns:a16="http://schemas.microsoft.com/office/drawing/2014/main" id="{53812026-3FC6-44DA-94EF-3B8164049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13" descr="A picture containing person&#10;&#10;Description automatically generated">
            <a:extLst>
              <a:ext uri="{FF2B5EF4-FFF2-40B4-BE49-F238E27FC236}">
                <a16:creationId xmlns:a16="http://schemas.microsoft.com/office/drawing/2014/main" id="{6A99A3D3-CA92-42D3-9108-83B606EDD746}"/>
              </a:ext>
            </a:extLst>
          </p:cNvPr>
          <p:cNvPicPr>
            <a:picLocks noChangeAspect="1"/>
          </p:cNvPicPr>
          <p:nvPr/>
        </p:nvPicPr>
        <p:blipFill rotWithShape="1">
          <a:blip r:embed="rId2"/>
          <a:srcRect l="17183" r="16068" b="2"/>
          <a:stretch/>
        </p:blipFill>
        <p:spPr>
          <a:xfrm>
            <a:off x="8103816" y="567483"/>
            <a:ext cx="3851488" cy="3856854"/>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51"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52" name="Freeform: Shape 51">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8" name="TextBox 17">
            <a:extLst>
              <a:ext uri="{FF2B5EF4-FFF2-40B4-BE49-F238E27FC236}">
                <a16:creationId xmlns:a16="http://schemas.microsoft.com/office/drawing/2014/main" id="{A124CBD8-4B49-4653-A47E-EFDB45368617}"/>
              </a:ext>
            </a:extLst>
          </p:cNvPr>
          <p:cNvSpPr txBox="1"/>
          <p:nvPr/>
        </p:nvSpPr>
        <p:spPr>
          <a:xfrm>
            <a:off x="4867275" y="33432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20" name="TextBox 19">
            <a:extLst>
              <a:ext uri="{FF2B5EF4-FFF2-40B4-BE49-F238E27FC236}">
                <a16:creationId xmlns:a16="http://schemas.microsoft.com/office/drawing/2014/main" id="{9B58111A-6F48-4404-A588-C9BF2E4C2732}"/>
              </a:ext>
            </a:extLst>
          </p:cNvPr>
          <p:cNvSpPr txBox="1"/>
          <p:nvPr/>
        </p:nvSpPr>
        <p:spPr>
          <a:xfrm>
            <a:off x="5010150" y="34861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22" name="TextBox 21">
            <a:extLst>
              <a:ext uri="{FF2B5EF4-FFF2-40B4-BE49-F238E27FC236}">
                <a16:creationId xmlns:a16="http://schemas.microsoft.com/office/drawing/2014/main" id="{1F526910-5874-450A-B436-DFB67F51C47F}"/>
              </a:ext>
            </a:extLst>
          </p:cNvPr>
          <p:cNvSpPr txBox="1"/>
          <p:nvPr/>
        </p:nvSpPr>
        <p:spPr>
          <a:xfrm>
            <a:off x="9136449" y="4532898"/>
            <a:ext cx="3266500"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Calibri"/>
              </a:rPr>
              <a:t>Age: 29</a:t>
            </a:r>
            <a:br>
              <a:rPr lang="en-US" sz="1600">
                <a:cs typeface="Calibri"/>
              </a:rPr>
            </a:br>
            <a:r>
              <a:rPr lang="en-US" sz="1600">
                <a:cs typeface="Calibri"/>
              </a:rPr>
              <a:t>Pronouns: She/Her</a:t>
            </a:r>
            <a:endParaRPr lang="en-US">
              <a:cs typeface="Calibri"/>
            </a:endParaRPr>
          </a:p>
          <a:p>
            <a:r>
              <a:rPr lang="en-US" sz="1600">
                <a:cs typeface="Calibri"/>
              </a:rPr>
              <a:t>Occupation: Nature Photographer </a:t>
            </a:r>
            <a:endParaRPr lang="en-US">
              <a:cs typeface="Calibri"/>
            </a:endParaRPr>
          </a:p>
          <a:p>
            <a:r>
              <a:rPr lang="en-US" sz="1600">
                <a:cs typeface="Calibri"/>
              </a:rPr>
              <a:t>Family: Single </a:t>
            </a:r>
            <a:br>
              <a:rPr lang="en-US" sz="1600">
                <a:cs typeface="Calibri"/>
              </a:rPr>
            </a:br>
            <a:r>
              <a:rPr lang="en-US" sz="1600">
                <a:cs typeface="Calibri"/>
              </a:rPr>
              <a:t>Location: The world</a:t>
            </a:r>
            <a:br>
              <a:rPr lang="en-US" sz="1600">
                <a:cs typeface="Calibri"/>
              </a:rPr>
            </a:br>
            <a:br>
              <a:rPr lang="en-US">
                <a:cs typeface="Calibri"/>
              </a:rPr>
            </a:br>
            <a:endParaRPr lang="en-US">
              <a:cs typeface="Calibri"/>
            </a:endParaRPr>
          </a:p>
        </p:txBody>
      </p:sp>
      <p:sp>
        <p:nvSpPr>
          <p:cNvPr id="15" name="TextBox 14">
            <a:extLst>
              <a:ext uri="{FF2B5EF4-FFF2-40B4-BE49-F238E27FC236}">
                <a16:creationId xmlns:a16="http://schemas.microsoft.com/office/drawing/2014/main" id="{4D808843-1E3A-4B24-BDF0-20270AA8C951}"/>
              </a:ext>
            </a:extLst>
          </p:cNvPr>
          <p:cNvSpPr txBox="1"/>
          <p:nvPr/>
        </p:nvSpPr>
        <p:spPr>
          <a:xfrm>
            <a:off x="202895" y="2364954"/>
            <a:ext cx="8058836" cy="37240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dirty="0">
                <a:solidFill>
                  <a:schemeClr val="bg1"/>
                </a:solidFill>
                <a:cs typeface="Calibri"/>
              </a:rPr>
              <a:t>BIO</a:t>
            </a:r>
            <a:br>
              <a:rPr lang="en-US" sz="1600" u="sng" dirty="0">
                <a:cs typeface="Calibri"/>
              </a:rPr>
            </a:br>
            <a:r>
              <a:rPr lang="en-US" sz="1600" dirty="0">
                <a:solidFill>
                  <a:schemeClr val="bg1"/>
                </a:solidFill>
                <a:cs typeface="Calibri"/>
              </a:rPr>
              <a:t>A born and bred traveler, Brie loves waking up every morning wondering where she is going to end up next. Due to her job occupation, she's been living in a modified van, that allows her to journey across the country searching for that perfect photo. Some of her favorite moments of her </a:t>
            </a:r>
            <a:r>
              <a:rPr lang="en-US" sz="1600" dirty="0" err="1">
                <a:solidFill>
                  <a:schemeClr val="bg1"/>
                </a:solidFill>
                <a:cs typeface="Calibri"/>
              </a:rPr>
              <a:t>vanlife</a:t>
            </a:r>
            <a:r>
              <a:rPr lang="en-US" sz="1600" dirty="0">
                <a:solidFill>
                  <a:schemeClr val="bg1"/>
                </a:solidFill>
                <a:cs typeface="Calibri"/>
              </a:rPr>
              <a:t> has been discovering little secret bodies of water; sadly, what's not been perfect is her swimsuit collection. Brie wishes she could find a swimsuit that would be easily accessible, but also double as a trendy piece of clothing.  She's also looking for a company that believes in eco-friendly production and ethical practices when it comes to manufacturing. Putting nature first above anything else.</a:t>
            </a:r>
            <a:br>
              <a:rPr lang="en-US" sz="1600" dirty="0">
                <a:cs typeface="Calibri"/>
              </a:rPr>
            </a:br>
            <a:br>
              <a:rPr lang="en-US" sz="1600" dirty="0">
                <a:cs typeface="Calibri"/>
              </a:rPr>
            </a:br>
            <a:br>
              <a:rPr lang="en-US" sz="1600" dirty="0">
                <a:cs typeface="Calibri"/>
              </a:rPr>
            </a:br>
            <a:br>
              <a:rPr lang="en-US" sz="1600" dirty="0">
                <a:cs typeface="Calibri"/>
              </a:rPr>
            </a:br>
            <a:br>
              <a:rPr lang="en-US" sz="1600" dirty="0">
                <a:cs typeface="Calibri"/>
              </a:rPr>
            </a:br>
            <a:endParaRPr lang="en-US" sz="1600" dirty="0">
              <a:solidFill>
                <a:schemeClr val="bg1"/>
              </a:solidFill>
              <a:cs typeface="Calibri"/>
            </a:endParaRPr>
          </a:p>
        </p:txBody>
      </p:sp>
      <p:sp>
        <p:nvSpPr>
          <p:cNvPr id="5" name="TextBox 4">
            <a:extLst>
              <a:ext uri="{FF2B5EF4-FFF2-40B4-BE49-F238E27FC236}">
                <a16:creationId xmlns:a16="http://schemas.microsoft.com/office/drawing/2014/main" id="{B9CE5C04-BD7E-494D-ACC8-373539CF8C12}"/>
              </a:ext>
            </a:extLst>
          </p:cNvPr>
          <p:cNvSpPr txBox="1"/>
          <p:nvPr/>
        </p:nvSpPr>
        <p:spPr>
          <a:xfrm>
            <a:off x="427822" y="4908013"/>
            <a:ext cx="2743199"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u="sng">
                <a:solidFill>
                  <a:schemeClr val="bg1"/>
                </a:solidFill>
              </a:rPr>
              <a:t>FRUSTRATIONS </a:t>
            </a:r>
            <a:endParaRPr lang="en-US">
              <a:solidFill>
                <a:schemeClr val="bg1"/>
              </a:solidFill>
            </a:endParaRPr>
          </a:p>
          <a:p>
            <a:pPr marL="285750" indent="-285750">
              <a:buFont typeface="Arial"/>
              <a:buChar char="•"/>
            </a:pPr>
            <a:r>
              <a:rPr lang="en-US" sz="1600">
                <a:solidFill>
                  <a:schemeClr val="bg1"/>
                </a:solidFill>
              </a:rPr>
              <a:t>Negative</a:t>
            </a:r>
            <a:r>
              <a:rPr lang="en-US" sz="1600">
                <a:solidFill>
                  <a:schemeClr val="bg1"/>
                </a:solidFill>
                <a:cs typeface="Calibri"/>
              </a:rPr>
              <a:t> impact on nature</a:t>
            </a:r>
            <a:endParaRPr lang="en-US">
              <a:solidFill>
                <a:schemeClr val="bg1"/>
              </a:solidFill>
              <a:cs typeface="Calibri"/>
            </a:endParaRPr>
          </a:p>
          <a:p>
            <a:pPr marL="285750" indent="-285750">
              <a:buFont typeface="Arial"/>
              <a:buChar char="•"/>
            </a:pPr>
            <a:r>
              <a:rPr lang="en-US" sz="1600">
                <a:solidFill>
                  <a:schemeClr val="bg1"/>
                </a:solidFill>
                <a:cs typeface="Calibri"/>
              </a:rPr>
              <a:t>Looks like a swimsuit</a:t>
            </a:r>
            <a:endParaRPr lang="en-US">
              <a:solidFill>
                <a:schemeClr val="bg1"/>
              </a:solidFill>
              <a:cs typeface="Calibri"/>
            </a:endParaRPr>
          </a:p>
          <a:p>
            <a:pPr marL="285750" indent="-285750">
              <a:buFont typeface="Arial"/>
              <a:buChar char="•"/>
            </a:pPr>
            <a:r>
              <a:rPr lang="en-US" sz="1600">
                <a:solidFill>
                  <a:schemeClr val="bg1"/>
                </a:solidFill>
                <a:cs typeface="Calibri"/>
              </a:rPr>
              <a:t>Unethical production.        </a:t>
            </a:r>
            <a:endParaRPr lang="en-US">
              <a:solidFill>
                <a:schemeClr val="bg1"/>
              </a:solidFill>
              <a:cs typeface="Calibri"/>
            </a:endParaRPr>
          </a:p>
          <a:p>
            <a:pPr algn="ctr"/>
            <a:endParaRPr lang="en-US" u="sng">
              <a:cs typeface="Calibri" panose="020F0502020204030204"/>
            </a:endParaRPr>
          </a:p>
          <a:p>
            <a:pPr algn="ctr"/>
            <a:br>
              <a:rPr lang="en-US" u="sng"/>
            </a:br>
            <a:endParaRPr lang="en-US" u="sng">
              <a:solidFill>
                <a:schemeClr val="bg1"/>
              </a:solidFill>
              <a:cs typeface="Calibri"/>
            </a:endParaRPr>
          </a:p>
        </p:txBody>
      </p:sp>
      <p:sp>
        <p:nvSpPr>
          <p:cNvPr id="3" name="TextBox 2">
            <a:extLst>
              <a:ext uri="{FF2B5EF4-FFF2-40B4-BE49-F238E27FC236}">
                <a16:creationId xmlns:a16="http://schemas.microsoft.com/office/drawing/2014/main" id="{57CD0CFB-A56A-4C8E-B1AF-050CFE73DCCB}"/>
              </a:ext>
            </a:extLst>
          </p:cNvPr>
          <p:cNvSpPr txBox="1"/>
          <p:nvPr/>
        </p:nvSpPr>
        <p:spPr>
          <a:xfrm>
            <a:off x="4403803" y="4910254"/>
            <a:ext cx="356095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u="sng">
                <a:solidFill>
                  <a:schemeClr val="bg1"/>
                </a:solidFill>
                <a:cs typeface="Calibri"/>
              </a:rPr>
              <a:t>GOALS</a:t>
            </a:r>
            <a:endParaRPr lang="en-US">
              <a:solidFill>
                <a:schemeClr val="bg1"/>
              </a:solidFill>
              <a:cs typeface="Calibri"/>
            </a:endParaRPr>
          </a:p>
          <a:p>
            <a:pPr marL="285750" indent="-285750">
              <a:buFont typeface="Arial"/>
              <a:buChar char="•"/>
            </a:pPr>
            <a:r>
              <a:rPr lang="en-US" sz="1600">
                <a:solidFill>
                  <a:schemeClr val="bg1"/>
                </a:solidFill>
                <a:cs typeface="Calibri"/>
              </a:rPr>
              <a:t>Echo – Friendly clothes</a:t>
            </a:r>
          </a:p>
          <a:p>
            <a:pPr marL="285750" indent="-285750">
              <a:buFont typeface="Arial"/>
              <a:buChar char="•"/>
            </a:pPr>
            <a:r>
              <a:rPr lang="en-US" sz="1600">
                <a:solidFill>
                  <a:schemeClr val="bg1"/>
                </a:solidFill>
                <a:cs typeface="Calibri"/>
              </a:rPr>
              <a:t>Ethical Practices in production</a:t>
            </a:r>
          </a:p>
          <a:p>
            <a:pPr marL="285750" indent="-285750">
              <a:buFont typeface="Arial"/>
              <a:buChar char="•"/>
            </a:pPr>
            <a:r>
              <a:rPr lang="en-US" sz="1600">
                <a:solidFill>
                  <a:schemeClr val="bg1"/>
                </a:solidFill>
                <a:cs typeface="Calibri"/>
              </a:rPr>
              <a:t>Easily accessible/can pass as regular clothes</a:t>
            </a:r>
          </a:p>
        </p:txBody>
      </p:sp>
    </p:spTree>
    <p:extLst>
      <p:ext uri="{BB962C8B-B14F-4D97-AF65-F5344CB8AC3E}">
        <p14:creationId xmlns:p14="http://schemas.microsoft.com/office/powerpoint/2010/main" val="3176157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062083-BA98-7D4F-AACD-76B5C233D105}"/>
              </a:ext>
            </a:extLst>
          </p:cNvPr>
          <p:cNvSpPr>
            <a:spLocks noGrp="1"/>
          </p:cNvSpPr>
          <p:nvPr>
            <p:ph type="title"/>
          </p:nvPr>
        </p:nvSpPr>
        <p:spPr>
          <a:xfrm>
            <a:off x="-386655" y="1007617"/>
            <a:ext cx="3553510" cy="5477932"/>
          </a:xfrm>
        </p:spPr>
        <p:txBody>
          <a:bodyPr>
            <a:normAutofit/>
          </a:bodyPr>
          <a:lstStyle/>
          <a:p>
            <a:pPr algn="ctr"/>
            <a:r>
              <a:rPr lang="en-US">
                <a:solidFill>
                  <a:schemeClr val="bg1"/>
                </a:solidFill>
              </a:rPr>
              <a:t>Customer</a:t>
            </a:r>
            <a:br>
              <a:rPr lang="en-US">
                <a:solidFill>
                  <a:schemeClr val="bg1"/>
                </a:solidFill>
              </a:rPr>
            </a:br>
            <a:r>
              <a:rPr lang="en-US">
                <a:solidFill>
                  <a:schemeClr val="bg1"/>
                </a:solidFill>
                <a:cs typeface="Calibri Light"/>
              </a:rPr>
              <a:t>Journey</a:t>
            </a:r>
            <a:br>
              <a:rPr lang="en-US">
                <a:solidFill>
                  <a:schemeClr val="bg1"/>
                </a:solidFill>
                <a:cs typeface="Calibri Light"/>
              </a:rPr>
            </a:br>
            <a:br>
              <a:rPr lang="en-US"/>
            </a:br>
            <a:endParaRPr lang="en-US">
              <a:solidFill>
                <a:schemeClr val="bg1"/>
              </a:solidFill>
              <a:cs typeface="Calibri Light"/>
            </a:endParaRPr>
          </a:p>
        </p:txBody>
      </p:sp>
      <p:grpSp>
        <p:nvGrpSpPr>
          <p:cNvPr id="10" name="Graphic 38">
            <a:extLst>
              <a:ext uri="{FF2B5EF4-FFF2-40B4-BE49-F238E27FC236}">
                <a16:creationId xmlns:a16="http://schemas.microsoft.com/office/drawing/2014/main" id="{1E8369D0-2C3B-4E27-AC6C-A246AC28CD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1" name="Freeform: Shape 10">
              <a:extLst>
                <a:ext uri="{FF2B5EF4-FFF2-40B4-BE49-F238E27FC236}">
                  <a16:creationId xmlns:a16="http://schemas.microsoft.com/office/drawing/2014/main" id="{A3D5586F-4573-4C57-9793-1EBFDC8963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EED35EF-93A0-4921-941C-ECC67AE2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14" name="Graphic 4">
            <a:extLst>
              <a:ext uri="{FF2B5EF4-FFF2-40B4-BE49-F238E27FC236}">
                <a16:creationId xmlns:a16="http://schemas.microsoft.com/office/drawing/2014/main" id="{C6F74901-2A71-43C3-837C-27CCD6B6D6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37426" y="2203009"/>
            <a:ext cx="975169" cy="975171"/>
            <a:chOff x="5829300" y="3162300"/>
            <a:chExt cx="532256" cy="532257"/>
          </a:xfrm>
          <a:solidFill>
            <a:schemeClr val="bg1"/>
          </a:solidFill>
        </p:grpSpPr>
        <p:sp>
          <p:nvSpPr>
            <p:cNvPr id="15" name="Freeform: Shape 14">
              <a:extLst>
                <a:ext uri="{FF2B5EF4-FFF2-40B4-BE49-F238E27FC236}">
                  <a16:creationId xmlns:a16="http://schemas.microsoft.com/office/drawing/2014/main" id="{A92DF49A-063A-4F60-BE30-D26826492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0DCBBE0-7DEE-43ED-BEE3-ABB179CFC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39FE8DF-D1B2-4074-9BDF-C458EA012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61C143B5-6E24-417D-A035-65747A8E9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331ED8C-8819-4FFB-BF3C-FDA6A90D4B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A39574D-5ECC-4A94-9CB6-646D90DA5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6A73D6F7-977D-4026-8F68-CA63C162C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6348370-4FD9-4A99-BB05-944D5B0B0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1146D46-43DB-4487-A191-0970511C3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17B7142-9D64-4D34-B23C-9471326AD6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8EB71CD-AB26-440E-A0D5-E1081DB5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4423BD2-7458-4680-AF49-5013C9D30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5547DC8-8B87-4446-9CC9-65AF04A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EC11F68A-CC71-4196-BBF3-20CDCD75D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502"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Oval 30">
            <a:extLst>
              <a:ext uri="{FF2B5EF4-FFF2-40B4-BE49-F238E27FC236}">
                <a16:creationId xmlns:a16="http://schemas.microsoft.com/office/drawing/2014/main" id="{085F9950-F10E-4E64-962B-F7034578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502" y="4752208"/>
            <a:ext cx="365021" cy="36502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13" name="Table 27">
            <a:extLst>
              <a:ext uri="{FF2B5EF4-FFF2-40B4-BE49-F238E27FC236}">
                <a16:creationId xmlns:a16="http://schemas.microsoft.com/office/drawing/2014/main" id="{32BDE572-E696-4F83-89B2-6775955A68DD}"/>
              </a:ext>
            </a:extLst>
          </p:cNvPr>
          <p:cNvGraphicFramePr>
            <a:graphicFrameLocks noGrp="1"/>
          </p:cNvGraphicFramePr>
          <p:nvPr>
            <p:ph idx="1"/>
            <p:extLst>
              <p:ext uri="{D42A27DB-BD31-4B8C-83A1-F6EECF244321}">
                <p14:modId xmlns:p14="http://schemas.microsoft.com/office/powerpoint/2010/main" val="2175325759"/>
              </p:ext>
            </p:extLst>
          </p:nvPr>
        </p:nvGraphicFramePr>
        <p:xfrm>
          <a:off x="2842167" y="744902"/>
          <a:ext cx="9156277" cy="5368196"/>
        </p:xfrm>
        <a:graphic>
          <a:graphicData uri="http://schemas.openxmlformats.org/drawingml/2006/table">
            <a:tbl>
              <a:tblPr firstRow="1" bandRow="1">
                <a:tableStyleId>{35758FB7-9AC5-4552-8A53-C91805E547FA}</a:tableStyleId>
              </a:tblPr>
              <a:tblGrid>
                <a:gridCol w="1979341">
                  <a:extLst>
                    <a:ext uri="{9D8B030D-6E8A-4147-A177-3AD203B41FA5}">
                      <a16:colId xmlns:a16="http://schemas.microsoft.com/office/drawing/2014/main" val="1186056727"/>
                    </a:ext>
                  </a:extLst>
                </a:gridCol>
                <a:gridCol w="1794234">
                  <a:extLst>
                    <a:ext uri="{9D8B030D-6E8A-4147-A177-3AD203B41FA5}">
                      <a16:colId xmlns:a16="http://schemas.microsoft.com/office/drawing/2014/main" val="678872176"/>
                    </a:ext>
                  </a:extLst>
                </a:gridCol>
                <a:gridCol w="1794234">
                  <a:extLst>
                    <a:ext uri="{9D8B030D-6E8A-4147-A177-3AD203B41FA5}">
                      <a16:colId xmlns:a16="http://schemas.microsoft.com/office/drawing/2014/main" val="2208435844"/>
                    </a:ext>
                  </a:extLst>
                </a:gridCol>
                <a:gridCol w="1794234">
                  <a:extLst>
                    <a:ext uri="{9D8B030D-6E8A-4147-A177-3AD203B41FA5}">
                      <a16:colId xmlns:a16="http://schemas.microsoft.com/office/drawing/2014/main" val="482878220"/>
                    </a:ext>
                  </a:extLst>
                </a:gridCol>
                <a:gridCol w="1794234">
                  <a:extLst>
                    <a:ext uri="{9D8B030D-6E8A-4147-A177-3AD203B41FA5}">
                      <a16:colId xmlns:a16="http://schemas.microsoft.com/office/drawing/2014/main" val="187115305"/>
                    </a:ext>
                  </a:extLst>
                </a:gridCol>
              </a:tblGrid>
              <a:tr h="992458">
                <a:tc>
                  <a:txBody>
                    <a:bodyPr/>
                    <a:lstStyle/>
                    <a:p>
                      <a:pPr lvl="0" algn="l">
                        <a:lnSpc>
                          <a:spcPct val="100000"/>
                        </a:lnSpc>
                        <a:spcBef>
                          <a:spcPts val="0"/>
                        </a:spcBef>
                        <a:spcAft>
                          <a:spcPts val="0"/>
                        </a:spcAft>
                        <a:buNone/>
                      </a:pPr>
                      <a:endParaRPr lang="en-US" sz="1800" b="0" i="0" u="none" strike="noStrike" noProof="0" dirty="0">
                        <a:solidFill>
                          <a:schemeClr val="tx1"/>
                        </a:solidFill>
                        <a:latin typeface="Calibri"/>
                      </a:endParaRPr>
                    </a:p>
                  </a:txBody>
                  <a:tcPr/>
                </a:tc>
                <a:tc>
                  <a:txBody>
                    <a:bodyPr/>
                    <a:lstStyle/>
                    <a:p>
                      <a:r>
                        <a:rPr lang="en-US"/>
                        <a:t>Awareness</a:t>
                      </a:r>
                    </a:p>
                  </a:txBody>
                  <a:tcPr/>
                </a:tc>
                <a:tc>
                  <a:txBody>
                    <a:bodyPr/>
                    <a:lstStyle/>
                    <a:p>
                      <a:r>
                        <a:rPr lang="en-US"/>
                        <a:t>Preference </a:t>
                      </a:r>
                    </a:p>
                  </a:txBody>
                  <a:tcPr/>
                </a:tc>
                <a:tc>
                  <a:txBody>
                    <a:bodyPr/>
                    <a:lstStyle/>
                    <a:p>
                      <a:r>
                        <a:rPr lang="en-US"/>
                        <a:t>Purchase</a:t>
                      </a:r>
                    </a:p>
                  </a:txBody>
                  <a:tcPr/>
                </a:tc>
                <a:tc>
                  <a:txBody>
                    <a:bodyPr/>
                    <a:lstStyle/>
                    <a:p>
                      <a:r>
                        <a:rPr lang="en-US"/>
                        <a:t>Loyalty</a:t>
                      </a:r>
                    </a:p>
                    <a:p>
                      <a:pPr lvl="0">
                        <a:buNone/>
                      </a:pPr>
                      <a:r>
                        <a:rPr lang="en-US"/>
                        <a:t>Advocacy</a:t>
                      </a:r>
                    </a:p>
                  </a:txBody>
                  <a:tcPr/>
                </a:tc>
                <a:extLst>
                  <a:ext uri="{0D108BD9-81ED-4DB2-BD59-A6C34878D82A}">
                    <a16:rowId xmlns:a16="http://schemas.microsoft.com/office/drawing/2014/main" val="1198418079"/>
                  </a:ext>
                </a:extLst>
              </a:tr>
              <a:tr h="992458">
                <a:tc>
                  <a:txBody>
                    <a:bodyPr/>
                    <a:lstStyle/>
                    <a:p>
                      <a:pPr lvl="0" algn="l">
                        <a:lnSpc>
                          <a:spcPct val="100000"/>
                        </a:lnSpc>
                        <a:spcBef>
                          <a:spcPts val="0"/>
                        </a:spcBef>
                        <a:spcAft>
                          <a:spcPts val="0"/>
                        </a:spcAft>
                        <a:buNone/>
                      </a:pPr>
                      <a:r>
                        <a:rPr lang="en-US" sz="1800" b="0" u="none" strike="noStrike" noProof="0">
                          <a:solidFill>
                            <a:schemeClr val="tx1"/>
                          </a:solidFill>
                        </a:rPr>
                        <a:t>Questions They’re Asking?</a:t>
                      </a:r>
                      <a:endParaRPr lang="en-US" sz="1800" b="1" u="none" strike="noStrike" noProof="0"/>
                    </a:p>
                    <a:p>
                      <a:pPr lvl="0">
                        <a:buNone/>
                      </a:pPr>
                      <a:endParaRPr lang="en-US"/>
                    </a:p>
                  </a:txBody>
                  <a:tcPr/>
                </a:tc>
                <a:tc>
                  <a:txBody>
                    <a:bodyPr/>
                    <a:lstStyle/>
                    <a:p>
                      <a:pPr lvl="0" algn="l">
                        <a:lnSpc>
                          <a:spcPct val="100000"/>
                        </a:lnSpc>
                        <a:spcBef>
                          <a:spcPts val="0"/>
                        </a:spcBef>
                        <a:spcAft>
                          <a:spcPts val="0"/>
                        </a:spcAft>
                        <a:buNone/>
                      </a:pPr>
                      <a:r>
                        <a:rPr lang="en-US" sz="1200" b="0" u="none" strike="noStrike" noProof="0"/>
                        <a:t>- Are the swimsuits ethically made?</a:t>
                      </a:r>
                      <a:endParaRPr lang="en-US" sz="1200" b="1" u="none" strike="noStrike" noProof="0"/>
                    </a:p>
                    <a:p>
                      <a:pPr lvl="0" algn="l">
                        <a:lnSpc>
                          <a:spcPct val="100000"/>
                        </a:lnSpc>
                        <a:spcBef>
                          <a:spcPts val="0"/>
                        </a:spcBef>
                        <a:spcAft>
                          <a:spcPts val="0"/>
                        </a:spcAft>
                        <a:buNone/>
                      </a:pPr>
                      <a:r>
                        <a:rPr lang="en-US" sz="1200" b="0" u="none" strike="noStrike" noProof="0"/>
                        <a:t>- Is there such a thing as non-binary swimwear?</a:t>
                      </a:r>
                      <a:endParaRPr lang="en-US" sz="1200"/>
                    </a:p>
                  </a:txBody>
                  <a:tcPr/>
                </a:tc>
                <a:tc>
                  <a:txBody>
                    <a:bodyPr/>
                    <a:lstStyle/>
                    <a:p>
                      <a:pPr lvl="0">
                        <a:buNone/>
                      </a:pPr>
                      <a:r>
                        <a:rPr lang="en-US" sz="1200" b="0" u="none" strike="noStrike" noProof="0"/>
                        <a:t>- What makes Beefcakes special from </a:t>
                      </a:r>
                      <a:endParaRPr lang="en-US" sz="1200"/>
                    </a:p>
                    <a:p>
                      <a:pPr lvl="0">
                        <a:buNone/>
                      </a:pPr>
                      <a:r>
                        <a:rPr lang="en-US" sz="1200" b="0" u="none" strike="noStrike" noProof="0"/>
                        <a:t>competitors?</a:t>
                      </a:r>
                      <a:endParaRPr lang="en-US" sz="1200"/>
                    </a:p>
                  </a:txBody>
                  <a:tcPr/>
                </a:tc>
                <a:tc>
                  <a:txBody>
                    <a:bodyPr/>
                    <a:lstStyle/>
                    <a:p>
                      <a:pPr lvl="0" algn="l">
                        <a:lnSpc>
                          <a:spcPct val="100000"/>
                        </a:lnSpc>
                        <a:spcBef>
                          <a:spcPts val="0"/>
                        </a:spcBef>
                        <a:spcAft>
                          <a:spcPts val="0"/>
                        </a:spcAft>
                        <a:buNone/>
                      </a:pPr>
                      <a:r>
                        <a:rPr lang="en-US" sz="1200" b="0" u="none" strike="noStrike" noProof="0"/>
                        <a:t>- Will it look like I imagine it to look?</a:t>
                      </a:r>
                    </a:p>
                    <a:p>
                      <a:pPr lvl="0" algn="l">
                        <a:lnSpc>
                          <a:spcPct val="100000"/>
                        </a:lnSpc>
                        <a:spcBef>
                          <a:spcPts val="0"/>
                        </a:spcBef>
                        <a:spcAft>
                          <a:spcPts val="0"/>
                        </a:spcAft>
                        <a:buNone/>
                      </a:pPr>
                      <a:r>
                        <a:rPr lang="en-US" sz="1200" b="0" u="none" strike="noStrike" noProof="0"/>
                        <a:t>- Reviews - quality</a:t>
                      </a:r>
                    </a:p>
                    <a:p>
                      <a:pPr lvl="0">
                        <a:buNone/>
                      </a:pPr>
                      <a:endParaRPr lang="en-US"/>
                    </a:p>
                  </a:txBody>
                  <a:tcPr/>
                </a:tc>
                <a:tc>
                  <a:txBody>
                    <a:bodyPr/>
                    <a:lstStyle/>
                    <a:p>
                      <a:pPr lvl="0" algn="l">
                        <a:lnSpc>
                          <a:spcPct val="100000"/>
                        </a:lnSpc>
                        <a:spcBef>
                          <a:spcPts val="0"/>
                        </a:spcBef>
                        <a:spcAft>
                          <a:spcPts val="0"/>
                        </a:spcAft>
                        <a:buNone/>
                      </a:pPr>
                      <a:r>
                        <a:rPr lang="en-US" sz="1200" b="0" u="none" strike="noStrike" noProof="0"/>
                        <a:t>- More products</a:t>
                      </a:r>
                    </a:p>
                    <a:p>
                      <a:pPr lvl="0" algn="l">
                        <a:lnSpc>
                          <a:spcPct val="100000"/>
                        </a:lnSpc>
                        <a:spcBef>
                          <a:spcPts val="0"/>
                        </a:spcBef>
                        <a:spcAft>
                          <a:spcPts val="0"/>
                        </a:spcAft>
                        <a:buNone/>
                      </a:pPr>
                      <a:r>
                        <a:rPr lang="en-US" sz="1200" b="0" u="none" strike="noStrike" noProof="0"/>
                        <a:t>Discounts – loyalty, customer membership</a:t>
                      </a:r>
                    </a:p>
                    <a:p>
                      <a:pPr lvl="0">
                        <a:buNone/>
                      </a:pPr>
                      <a:endParaRPr lang="en-US"/>
                    </a:p>
                  </a:txBody>
                  <a:tcPr/>
                </a:tc>
                <a:extLst>
                  <a:ext uri="{0D108BD9-81ED-4DB2-BD59-A6C34878D82A}">
                    <a16:rowId xmlns:a16="http://schemas.microsoft.com/office/drawing/2014/main" val="1920425543"/>
                  </a:ext>
                </a:extLst>
              </a:tr>
              <a:tr h="992458">
                <a:tc>
                  <a:txBody>
                    <a:bodyPr/>
                    <a:lstStyle/>
                    <a:p>
                      <a:pPr lvl="0">
                        <a:buNone/>
                      </a:pPr>
                      <a:r>
                        <a:rPr lang="en-US" sz="1800" b="0" u="none" strike="noStrike" noProof="0"/>
                        <a:t>Emotions They’re Feeling?</a:t>
                      </a:r>
                      <a:endParaRPr lang="en-US" sz="1800" b="0" i="0" u="none" strike="noStrike" noProof="0">
                        <a:latin typeface="Calibri"/>
                      </a:endParaRPr>
                    </a:p>
                  </a:txBody>
                  <a:tcPr/>
                </a:tc>
                <a:tc>
                  <a:txBody>
                    <a:bodyPr/>
                    <a:lstStyle/>
                    <a:p>
                      <a:pPr lvl="0">
                        <a:buNone/>
                      </a:pPr>
                      <a:r>
                        <a:rPr lang="en-US" sz="1200" b="0" u="none" strike="noStrike" noProof="0"/>
                        <a:t>-Discomfort and insecurity in their swimwear.</a:t>
                      </a:r>
                      <a:endParaRPr lang="en-US" sz="1200" b="0" i="0" u="none" strike="noStrike" noProof="0">
                        <a:latin typeface="Calibri"/>
                      </a:endParaRPr>
                    </a:p>
                  </a:txBody>
                  <a:tcPr/>
                </a:tc>
                <a:tc>
                  <a:txBody>
                    <a:bodyPr/>
                    <a:lstStyle/>
                    <a:p>
                      <a:pPr lvl="0">
                        <a:buNone/>
                      </a:pPr>
                      <a:r>
                        <a:rPr lang="en-US" sz="1200" b="0" u="none" strike="noStrike" noProof="0"/>
                        <a:t>- How does beefcakes look on me compared to other swimsuits?</a:t>
                      </a:r>
                      <a:endParaRPr lang="en-US" sz="1200" b="0" i="0" u="none" strike="noStrike" noProof="0">
                        <a:latin typeface="Calibri"/>
                      </a:endParaRPr>
                    </a:p>
                  </a:txBody>
                  <a:tcPr/>
                </a:tc>
                <a:tc>
                  <a:txBody>
                    <a:bodyPr/>
                    <a:lstStyle/>
                    <a:p>
                      <a:pPr lvl="0" algn="l">
                        <a:lnSpc>
                          <a:spcPct val="100000"/>
                        </a:lnSpc>
                        <a:spcBef>
                          <a:spcPts val="0"/>
                        </a:spcBef>
                        <a:spcAft>
                          <a:spcPts val="0"/>
                        </a:spcAft>
                        <a:buNone/>
                      </a:pPr>
                      <a:r>
                        <a:rPr lang="en-US" sz="1200" b="0" u="none" strike="noStrike" noProof="0"/>
                        <a:t>- Excitement</a:t>
                      </a:r>
                      <a:endParaRPr lang="en-US"/>
                    </a:p>
                    <a:p>
                      <a:pPr lvl="0" algn="l">
                        <a:lnSpc>
                          <a:spcPct val="100000"/>
                        </a:lnSpc>
                        <a:spcBef>
                          <a:spcPts val="0"/>
                        </a:spcBef>
                        <a:spcAft>
                          <a:spcPts val="0"/>
                        </a:spcAft>
                        <a:buNone/>
                      </a:pPr>
                      <a:r>
                        <a:rPr lang="en-US" sz="1200" b="0" u="none" strike="noStrike" noProof="0"/>
                        <a:t>-  Comfort</a:t>
                      </a:r>
                      <a:endParaRPr lang="en-US"/>
                    </a:p>
                    <a:p>
                      <a:pPr lvl="0" algn="l">
                        <a:lnSpc>
                          <a:spcPct val="100000"/>
                        </a:lnSpc>
                        <a:spcBef>
                          <a:spcPts val="0"/>
                        </a:spcBef>
                        <a:spcAft>
                          <a:spcPts val="0"/>
                        </a:spcAft>
                        <a:buNone/>
                      </a:pPr>
                      <a:r>
                        <a:rPr lang="en-US" sz="1200" b="0" u="none" strike="noStrike" noProof="0"/>
                        <a:t>-  Confident</a:t>
                      </a:r>
                    </a:p>
                    <a:p>
                      <a:pPr lvl="0" algn="l">
                        <a:lnSpc>
                          <a:spcPct val="100000"/>
                        </a:lnSpc>
                        <a:spcBef>
                          <a:spcPts val="0"/>
                        </a:spcBef>
                        <a:spcAft>
                          <a:spcPts val="0"/>
                        </a:spcAft>
                        <a:buNone/>
                      </a:pPr>
                      <a:r>
                        <a:rPr lang="en-US" sz="1200" b="0" u="none" strike="noStrike" noProof="0"/>
                        <a:t> - Anticipation</a:t>
                      </a:r>
                    </a:p>
                    <a:p>
                      <a:pPr lvl="0">
                        <a:buNone/>
                      </a:pPr>
                      <a:endParaRPr lang="en-US"/>
                    </a:p>
                  </a:txBody>
                  <a:tcPr/>
                </a:tc>
                <a:tc>
                  <a:txBody>
                    <a:bodyPr/>
                    <a:lstStyle/>
                    <a:p>
                      <a:pPr lvl="0" algn="l">
                        <a:lnSpc>
                          <a:spcPct val="100000"/>
                        </a:lnSpc>
                        <a:spcBef>
                          <a:spcPts val="0"/>
                        </a:spcBef>
                        <a:spcAft>
                          <a:spcPts val="0"/>
                        </a:spcAft>
                        <a:buNone/>
                      </a:pPr>
                      <a:r>
                        <a:rPr lang="en-US" sz="1200" b="0" u="none" strike="noStrike" noProof="0"/>
                        <a:t>- Advocacy</a:t>
                      </a:r>
                    </a:p>
                    <a:p>
                      <a:pPr lvl="0" algn="l">
                        <a:lnSpc>
                          <a:spcPct val="100000"/>
                        </a:lnSpc>
                        <a:spcBef>
                          <a:spcPts val="0"/>
                        </a:spcBef>
                        <a:spcAft>
                          <a:spcPts val="0"/>
                        </a:spcAft>
                        <a:buNone/>
                      </a:pPr>
                      <a:r>
                        <a:rPr lang="en-US" sz="1200" b="0" u="none" strike="noStrike" noProof="0"/>
                        <a:t>- Trendsetting</a:t>
                      </a:r>
                    </a:p>
                    <a:p>
                      <a:pPr lvl="0" algn="l">
                        <a:lnSpc>
                          <a:spcPct val="100000"/>
                        </a:lnSpc>
                        <a:spcBef>
                          <a:spcPts val="0"/>
                        </a:spcBef>
                        <a:spcAft>
                          <a:spcPts val="0"/>
                        </a:spcAft>
                        <a:buNone/>
                      </a:pPr>
                      <a:r>
                        <a:rPr lang="en-US" sz="1200" b="0" u="none" strike="noStrike" noProof="0"/>
                        <a:t>- Confident</a:t>
                      </a:r>
                    </a:p>
                    <a:p>
                      <a:pPr lvl="0" algn="l">
                        <a:lnSpc>
                          <a:spcPct val="100000"/>
                        </a:lnSpc>
                        <a:spcBef>
                          <a:spcPts val="0"/>
                        </a:spcBef>
                        <a:spcAft>
                          <a:spcPts val="0"/>
                        </a:spcAft>
                        <a:buNone/>
                      </a:pPr>
                      <a:r>
                        <a:rPr lang="en-US" sz="1200" b="0" u="none" strike="noStrike" noProof="0"/>
                        <a:t>- Comfort</a:t>
                      </a:r>
                    </a:p>
                    <a:p>
                      <a:pPr lvl="0">
                        <a:buNone/>
                      </a:pPr>
                      <a:endParaRPr lang="en-US"/>
                    </a:p>
                  </a:txBody>
                  <a:tcPr/>
                </a:tc>
                <a:extLst>
                  <a:ext uri="{0D108BD9-81ED-4DB2-BD59-A6C34878D82A}">
                    <a16:rowId xmlns:a16="http://schemas.microsoft.com/office/drawing/2014/main" val="2306162184"/>
                  </a:ext>
                </a:extLst>
              </a:tr>
              <a:tr h="992458">
                <a:tc>
                  <a:txBody>
                    <a:bodyPr/>
                    <a:lstStyle/>
                    <a:p>
                      <a:pPr lvl="0">
                        <a:buNone/>
                      </a:pPr>
                      <a:r>
                        <a:rPr lang="en-US" sz="1800" b="0" u="none" strike="noStrike" noProof="0"/>
                        <a:t>What should we communicate?</a:t>
                      </a:r>
                      <a:endParaRPr lang="en-US" sz="1800" b="0" i="0" u="none" strike="noStrike" noProof="0">
                        <a:latin typeface="Calibri"/>
                      </a:endParaRPr>
                    </a:p>
                  </a:txBody>
                  <a:tcPr/>
                </a:tc>
                <a:tc>
                  <a:txBody>
                    <a:bodyPr/>
                    <a:lstStyle/>
                    <a:p>
                      <a:pPr lvl="0">
                        <a:buNone/>
                      </a:pPr>
                      <a:r>
                        <a:rPr lang="en-US" sz="1200" b="0" u="none" strike="noStrike" noProof="0"/>
                        <a:t>- Comfort </a:t>
                      </a:r>
                      <a:endParaRPr lang="en-US" sz="1200"/>
                    </a:p>
                    <a:p>
                      <a:pPr lvl="0">
                        <a:buNone/>
                      </a:pPr>
                      <a:r>
                        <a:rPr lang="en-US" sz="1200" b="0" u="none" strike="noStrike" noProof="0"/>
                        <a:t>- Sustainability </a:t>
                      </a:r>
                      <a:endParaRPr lang="en-US" sz="1200"/>
                    </a:p>
                    <a:p>
                      <a:pPr lvl="0">
                        <a:buNone/>
                      </a:pPr>
                      <a:r>
                        <a:rPr lang="en-US" sz="1200" b="0" u="none" strike="noStrike" noProof="0"/>
                        <a:t>- Gender neutral</a:t>
                      </a:r>
                      <a:endParaRPr lang="en-US" sz="1200"/>
                    </a:p>
                    <a:p>
                      <a:pPr lvl="0">
                        <a:buNone/>
                      </a:pPr>
                      <a:r>
                        <a:rPr lang="en-US" sz="1200" b="0" u="none" strike="noStrike" noProof="0"/>
                        <a:t>- Inclusive</a:t>
                      </a:r>
                      <a:endParaRPr lang="en-US" sz="1200"/>
                    </a:p>
                    <a:p>
                      <a:pPr lvl="0">
                        <a:buNone/>
                      </a:pPr>
                      <a:r>
                        <a:rPr lang="en-US" sz="1200" b="0" u="none" strike="noStrike" noProof="0"/>
                        <a:t>- Casual</a:t>
                      </a:r>
                      <a:endParaRPr lang="en-US" sz="1200"/>
                    </a:p>
                  </a:txBody>
                  <a:tcPr/>
                </a:tc>
                <a:tc>
                  <a:txBody>
                    <a:bodyPr/>
                    <a:lstStyle/>
                    <a:p>
                      <a:pPr lvl="0">
                        <a:buNone/>
                      </a:pPr>
                      <a:r>
                        <a:rPr lang="en-US" sz="1200" b="0" u="none" strike="noStrike" noProof="0"/>
                        <a:t>- Uniqueness</a:t>
                      </a:r>
                      <a:endParaRPr lang="en-US"/>
                    </a:p>
                    <a:p>
                      <a:pPr lvl="0">
                        <a:buNone/>
                      </a:pPr>
                      <a:r>
                        <a:rPr lang="en-US" sz="1200" b="0" u="none" strike="noStrike" noProof="0"/>
                        <a:t>- Inclusivity</a:t>
                      </a:r>
                    </a:p>
                    <a:p>
                      <a:pPr lvl="0">
                        <a:buNone/>
                      </a:pPr>
                      <a:r>
                        <a:rPr lang="en-US" sz="1200" b="0" u="none" strike="noStrike" noProof="0"/>
                        <a:t>- Stylish</a:t>
                      </a:r>
                      <a:endParaRPr lang="en-US"/>
                    </a:p>
                  </a:txBody>
                  <a:tcPr/>
                </a:tc>
                <a:tc>
                  <a:txBody>
                    <a:bodyPr/>
                    <a:lstStyle/>
                    <a:p>
                      <a:pPr lvl="0" algn="l">
                        <a:lnSpc>
                          <a:spcPct val="100000"/>
                        </a:lnSpc>
                        <a:spcBef>
                          <a:spcPts val="0"/>
                        </a:spcBef>
                        <a:spcAft>
                          <a:spcPts val="0"/>
                        </a:spcAft>
                        <a:buNone/>
                      </a:pPr>
                      <a:r>
                        <a:rPr lang="en-US" sz="1200" b="0" u="none" strike="noStrike" noProof="0"/>
                        <a:t>- Quality worth the higher price</a:t>
                      </a:r>
                    </a:p>
                    <a:p>
                      <a:pPr lvl="0" algn="l">
                        <a:lnSpc>
                          <a:spcPct val="100000"/>
                        </a:lnSpc>
                        <a:spcBef>
                          <a:spcPts val="0"/>
                        </a:spcBef>
                        <a:spcAft>
                          <a:spcPts val="0"/>
                        </a:spcAft>
                        <a:buNone/>
                      </a:pPr>
                      <a:r>
                        <a:rPr lang="en-US" sz="1200" b="0" u="none" strike="noStrike" noProof="0"/>
                        <a:t>- Creating incentives </a:t>
                      </a:r>
                    </a:p>
                    <a:p>
                      <a:pPr lvl="0">
                        <a:buNone/>
                      </a:pPr>
                      <a:endParaRPr lang="en-US"/>
                    </a:p>
                  </a:txBody>
                  <a:tcPr/>
                </a:tc>
                <a:tc>
                  <a:txBody>
                    <a:bodyPr/>
                    <a:lstStyle/>
                    <a:p>
                      <a:pPr lvl="0" algn="l">
                        <a:lnSpc>
                          <a:spcPct val="100000"/>
                        </a:lnSpc>
                        <a:spcBef>
                          <a:spcPts val="0"/>
                        </a:spcBef>
                        <a:spcAft>
                          <a:spcPts val="0"/>
                        </a:spcAft>
                        <a:buNone/>
                      </a:pPr>
                      <a:r>
                        <a:rPr lang="en-US" sz="1200" b="0" u="none" strike="noStrike" noProof="0"/>
                        <a:t>- Loyalty</a:t>
                      </a:r>
                    </a:p>
                    <a:p>
                      <a:pPr lvl="0" algn="l">
                        <a:lnSpc>
                          <a:spcPct val="100000"/>
                        </a:lnSpc>
                        <a:spcBef>
                          <a:spcPts val="0"/>
                        </a:spcBef>
                        <a:spcAft>
                          <a:spcPts val="0"/>
                        </a:spcAft>
                        <a:buNone/>
                      </a:pPr>
                      <a:r>
                        <a:rPr lang="en-US" sz="1200" b="0" u="none" strike="noStrike" noProof="0"/>
                        <a:t>- Discounts</a:t>
                      </a:r>
                    </a:p>
                    <a:p>
                      <a:pPr lvl="0" algn="l">
                        <a:lnSpc>
                          <a:spcPct val="100000"/>
                        </a:lnSpc>
                        <a:spcBef>
                          <a:spcPts val="0"/>
                        </a:spcBef>
                        <a:spcAft>
                          <a:spcPts val="0"/>
                        </a:spcAft>
                        <a:buNone/>
                      </a:pPr>
                      <a:r>
                        <a:rPr lang="en-US" sz="1200" b="0" u="none" strike="noStrike" noProof="0"/>
                        <a:t>- Transparent</a:t>
                      </a:r>
                    </a:p>
                    <a:p>
                      <a:pPr lvl="0" algn="l">
                        <a:lnSpc>
                          <a:spcPct val="100000"/>
                        </a:lnSpc>
                        <a:spcBef>
                          <a:spcPts val="0"/>
                        </a:spcBef>
                        <a:spcAft>
                          <a:spcPts val="0"/>
                        </a:spcAft>
                        <a:buNone/>
                      </a:pPr>
                      <a:r>
                        <a:rPr lang="en-US" sz="1200" b="0" u="none" strike="noStrike" noProof="0"/>
                        <a:t>- Diversity in Product</a:t>
                      </a:r>
                    </a:p>
                    <a:p>
                      <a:pPr lvl="0">
                        <a:buNone/>
                      </a:pPr>
                      <a:endParaRPr lang="en-US"/>
                    </a:p>
                  </a:txBody>
                  <a:tcPr/>
                </a:tc>
                <a:extLst>
                  <a:ext uri="{0D108BD9-81ED-4DB2-BD59-A6C34878D82A}">
                    <a16:rowId xmlns:a16="http://schemas.microsoft.com/office/drawing/2014/main" val="2908768959"/>
                  </a:ext>
                </a:extLst>
              </a:tr>
              <a:tr h="992458">
                <a:tc>
                  <a:txBody>
                    <a:bodyPr/>
                    <a:lstStyle/>
                    <a:p>
                      <a:pPr lvl="0">
                        <a:buNone/>
                      </a:pPr>
                      <a:r>
                        <a:rPr lang="en-US" sz="1800" b="0" u="none" strike="noStrike" noProof="0"/>
                        <a:t>Key Digital Touchpoints?</a:t>
                      </a:r>
                      <a:endParaRPr lang="en-US" sz="1800" b="0" i="0" u="none" strike="noStrike" noProof="0">
                        <a:latin typeface="Calibri"/>
                      </a:endParaRPr>
                    </a:p>
                  </a:txBody>
                  <a:tcPr/>
                </a:tc>
                <a:tc>
                  <a:txBody>
                    <a:bodyPr/>
                    <a:lstStyle/>
                    <a:p>
                      <a:pPr lvl="0">
                        <a:buNone/>
                      </a:pPr>
                      <a:r>
                        <a:rPr lang="en-US" sz="1200" b="0" u="none" strike="noStrike" noProof="0"/>
                        <a:t>- Instagram </a:t>
                      </a:r>
                      <a:endParaRPr lang="en-US"/>
                    </a:p>
                    <a:p>
                      <a:pPr lvl="0">
                        <a:buNone/>
                      </a:pPr>
                      <a:r>
                        <a:rPr lang="en-US" sz="1200" b="0" u="none" strike="noStrike" noProof="0"/>
                        <a:t>- Twitter </a:t>
                      </a:r>
                      <a:endParaRPr lang="en-US"/>
                    </a:p>
                    <a:p>
                      <a:pPr lvl="0">
                        <a:buNone/>
                      </a:pPr>
                      <a:r>
                        <a:rPr lang="en-US" sz="1200" b="0" u="none" strike="noStrike" noProof="0"/>
                        <a:t>- Brand website</a:t>
                      </a:r>
                    </a:p>
                    <a:p>
                      <a:pPr lvl="0">
                        <a:buNone/>
                      </a:pPr>
                      <a:r>
                        <a:rPr lang="en-US" sz="1200" b="0" u="none" strike="noStrike" noProof="0"/>
                        <a:t>- </a:t>
                      </a:r>
                      <a:r>
                        <a:rPr lang="en-US" sz="1200" b="0" u="none" strike="noStrike" noProof="0" err="1"/>
                        <a:t>TikTok</a:t>
                      </a:r>
                      <a:endParaRPr lang="en-US" sz="1200" b="0" i="0" u="none" strike="noStrike" noProof="0">
                        <a:latin typeface="Calibri"/>
                      </a:endParaRPr>
                    </a:p>
                  </a:txBody>
                  <a:tcPr/>
                </a:tc>
                <a:tc>
                  <a:txBody>
                    <a:bodyPr/>
                    <a:lstStyle/>
                    <a:p>
                      <a:r>
                        <a:rPr lang="en-US" sz="1200"/>
                        <a:t>- Instagram</a:t>
                      </a:r>
                    </a:p>
                    <a:p>
                      <a:pPr lvl="0">
                        <a:buNone/>
                      </a:pPr>
                      <a:r>
                        <a:rPr lang="en-US" sz="1200"/>
                        <a:t>- Twitter</a:t>
                      </a:r>
                    </a:p>
                    <a:p>
                      <a:pPr lvl="0">
                        <a:buNone/>
                      </a:pPr>
                      <a:r>
                        <a:rPr lang="en-US" sz="1200"/>
                        <a:t>- Brand website</a:t>
                      </a:r>
                    </a:p>
                    <a:p>
                      <a:pPr lvl="0">
                        <a:buNone/>
                      </a:pPr>
                      <a:r>
                        <a:rPr lang="en-US" sz="1200"/>
                        <a:t>- </a:t>
                      </a:r>
                      <a:r>
                        <a:rPr lang="en-US" sz="1200" err="1"/>
                        <a:t>TikTtok</a:t>
                      </a:r>
                      <a:r>
                        <a:rPr lang="en-US" sz="1200"/>
                        <a:t> </a:t>
                      </a:r>
                    </a:p>
                  </a:txBody>
                  <a:tcPr/>
                </a:tc>
                <a:tc>
                  <a:txBody>
                    <a:bodyPr/>
                    <a:lstStyle/>
                    <a:p>
                      <a:r>
                        <a:rPr lang="en-US" sz="1200"/>
                        <a:t>- Instagram</a:t>
                      </a:r>
                    </a:p>
                    <a:p>
                      <a:pPr lvl="0">
                        <a:buNone/>
                      </a:pPr>
                      <a:r>
                        <a:rPr lang="en-US" sz="1200"/>
                        <a:t>- Twitter</a:t>
                      </a:r>
                    </a:p>
                    <a:p>
                      <a:pPr lvl="0">
                        <a:buNone/>
                      </a:pPr>
                      <a:r>
                        <a:rPr lang="en-US" sz="1200"/>
                        <a:t>- Brand website</a:t>
                      </a:r>
                    </a:p>
                    <a:p>
                      <a:pPr lvl="0">
                        <a:buNone/>
                      </a:pPr>
                      <a:r>
                        <a:rPr lang="en-US" sz="1200"/>
                        <a:t>- </a:t>
                      </a:r>
                      <a:r>
                        <a:rPr lang="en-US" sz="1200" err="1"/>
                        <a:t>TikTok</a:t>
                      </a:r>
                      <a:endParaRPr lang="en-US" sz="1200"/>
                    </a:p>
                  </a:txBody>
                  <a:tcPr/>
                </a:tc>
                <a:tc>
                  <a:txBody>
                    <a:bodyPr/>
                    <a:lstStyle/>
                    <a:p>
                      <a:r>
                        <a:rPr lang="en-US" sz="1200" dirty="0"/>
                        <a:t>- Instagram</a:t>
                      </a:r>
                    </a:p>
                    <a:p>
                      <a:pPr lvl="0">
                        <a:buNone/>
                      </a:pPr>
                      <a:r>
                        <a:rPr lang="en-US" sz="1200" dirty="0"/>
                        <a:t>- Twitter</a:t>
                      </a:r>
                    </a:p>
                    <a:p>
                      <a:pPr lvl="0">
                        <a:buNone/>
                      </a:pPr>
                      <a:r>
                        <a:rPr lang="en-US" sz="1200" dirty="0"/>
                        <a:t>- Brand website</a:t>
                      </a:r>
                    </a:p>
                    <a:p>
                      <a:pPr lvl="0">
                        <a:buNone/>
                      </a:pPr>
                      <a:r>
                        <a:rPr lang="en-US" sz="1200" dirty="0"/>
                        <a:t>- </a:t>
                      </a:r>
                      <a:r>
                        <a:rPr lang="en-US" sz="1200" dirty="0" err="1"/>
                        <a:t>TikTok</a:t>
                      </a:r>
                      <a:endParaRPr lang="en-US" sz="1200" dirty="0"/>
                    </a:p>
                  </a:txBody>
                  <a:tcPr/>
                </a:tc>
                <a:extLst>
                  <a:ext uri="{0D108BD9-81ED-4DB2-BD59-A6C34878D82A}">
                    <a16:rowId xmlns:a16="http://schemas.microsoft.com/office/drawing/2014/main" val="2122466609"/>
                  </a:ext>
                </a:extLst>
              </a:tr>
            </a:tbl>
          </a:graphicData>
        </a:graphic>
      </p:graphicFrame>
    </p:spTree>
    <p:extLst>
      <p:ext uri="{BB962C8B-B14F-4D97-AF65-F5344CB8AC3E}">
        <p14:creationId xmlns:p14="http://schemas.microsoft.com/office/powerpoint/2010/main" val="3718634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062083-BA98-7D4F-AACD-76B5C233D105}"/>
              </a:ext>
            </a:extLst>
          </p:cNvPr>
          <p:cNvSpPr>
            <a:spLocks noGrp="1"/>
          </p:cNvSpPr>
          <p:nvPr>
            <p:ph type="title"/>
          </p:nvPr>
        </p:nvSpPr>
        <p:spPr>
          <a:xfrm>
            <a:off x="291851" y="692693"/>
            <a:ext cx="4131030" cy="5477932"/>
          </a:xfrm>
        </p:spPr>
        <p:txBody>
          <a:bodyPr>
            <a:normAutofit/>
          </a:bodyPr>
          <a:lstStyle/>
          <a:p>
            <a:pPr algn="ctr"/>
            <a:r>
              <a:rPr lang="en-US">
                <a:solidFill>
                  <a:schemeClr val="bg1"/>
                </a:solidFill>
              </a:rPr>
              <a:t>Customer Insight </a:t>
            </a:r>
            <a:br>
              <a:rPr lang="en-US"/>
            </a:br>
            <a:endParaRPr lang="en-US">
              <a:solidFill>
                <a:schemeClr val="bg1"/>
              </a:solidFill>
              <a:cs typeface="Calibri Light"/>
            </a:endParaRPr>
          </a:p>
        </p:txBody>
      </p:sp>
      <p:grpSp>
        <p:nvGrpSpPr>
          <p:cNvPr id="10" name="Graphic 38">
            <a:extLst>
              <a:ext uri="{FF2B5EF4-FFF2-40B4-BE49-F238E27FC236}">
                <a16:creationId xmlns:a16="http://schemas.microsoft.com/office/drawing/2014/main" id="{1E8369D0-2C3B-4E27-AC6C-A246AC28CD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1" name="Freeform: Shape 10">
              <a:extLst>
                <a:ext uri="{FF2B5EF4-FFF2-40B4-BE49-F238E27FC236}">
                  <a16:creationId xmlns:a16="http://schemas.microsoft.com/office/drawing/2014/main" id="{A3D5586F-4573-4C57-9793-1EBFDC8963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EED35EF-93A0-4921-941C-ECC67AE2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14" name="Graphic 4">
            <a:extLst>
              <a:ext uri="{FF2B5EF4-FFF2-40B4-BE49-F238E27FC236}">
                <a16:creationId xmlns:a16="http://schemas.microsoft.com/office/drawing/2014/main" id="{C6F74901-2A71-43C3-837C-27CCD6B6D6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37426" y="2203010"/>
            <a:ext cx="975169" cy="975171"/>
            <a:chOff x="5829300" y="3162300"/>
            <a:chExt cx="532256" cy="532257"/>
          </a:xfrm>
          <a:solidFill>
            <a:schemeClr val="bg1"/>
          </a:solidFill>
        </p:grpSpPr>
        <p:sp>
          <p:nvSpPr>
            <p:cNvPr id="15" name="Freeform: Shape 14">
              <a:extLst>
                <a:ext uri="{FF2B5EF4-FFF2-40B4-BE49-F238E27FC236}">
                  <a16:creationId xmlns:a16="http://schemas.microsoft.com/office/drawing/2014/main" id="{A92DF49A-063A-4F60-BE30-D26826492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0DCBBE0-7DEE-43ED-BEE3-ABB179CFC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39FE8DF-D1B2-4074-9BDF-C458EA012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61C143B5-6E24-417D-A035-65747A8E9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331ED8C-8819-4FFB-BF3C-FDA6A90D4B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A39574D-5ECC-4A94-9CB6-646D90DA5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6A73D6F7-977D-4026-8F68-CA63C162C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6348370-4FD9-4A99-BB05-944D5B0B0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1146D46-43DB-4487-A191-0970511C3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17B7142-9D64-4D34-B23C-9471326AD6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8EB71CD-AB26-440E-A0D5-E1081DB5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4423BD2-7458-4680-AF49-5013C9D30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5547DC8-8B87-4446-9CC9-65AF04A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EC11F68A-CC71-4196-BBF3-20CDCD75D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502"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Oval 30">
            <a:extLst>
              <a:ext uri="{FF2B5EF4-FFF2-40B4-BE49-F238E27FC236}">
                <a16:creationId xmlns:a16="http://schemas.microsoft.com/office/drawing/2014/main" id="{085F9950-F10E-4E64-962B-F7034578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502" y="4752208"/>
            <a:ext cx="365021" cy="36502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CD17F11F-0C43-DE47-9DCA-15218263A9FB}"/>
              </a:ext>
            </a:extLst>
          </p:cNvPr>
          <p:cNvSpPr>
            <a:spLocks noGrp="1"/>
          </p:cNvSpPr>
          <p:nvPr>
            <p:ph idx="1"/>
          </p:nvPr>
        </p:nvSpPr>
        <p:spPr>
          <a:xfrm>
            <a:off x="6095477" y="1750892"/>
            <a:ext cx="5672515" cy="3361666"/>
          </a:xfrm>
        </p:spPr>
        <p:txBody>
          <a:bodyPr vert="horz" lIns="91440" tIns="45720" rIns="91440" bIns="45720" rtlCol="0" anchor="t">
            <a:normAutofit fontScale="77500" lnSpcReduction="20000"/>
          </a:bodyPr>
          <a:lstStyle/>
          <a:p>
            <a:pPr marL="0" indent="0" algn="ctr">
              <a:lnSpc>
                <a:spcPct val="100000"/>
              </a:lnSpc>
              <a:spcBef>
                <a:spcPts val="0"/>
              </a:spcBef>
              <a:buNone/>
            </a:pPr>
            <a:r>
              <a:rPr lang="en-US" sz="4400">
                <a:solidFill>
                  <a:schemeClr val="bg1"/>
                </a:solidFill>
                <a:ea typeface="+mn-lt"/>
                <a:cs typeface="+mn-lt"/>
              </a:rPr>
              <a:t>Finding a swimsuit that works for everyone is difficult; It either doesn't fit, too revealing or just not right. </a:t>
            </a:r>
            <a:endParaRPr lang="en-US">
              <a:solidFill>
                <a:schemeClr val="bg1"/>
              </a:solidFill>
            </a:endParaRPr>
          </a:p>
          <a:p>
            <a:pPr marL="0" indent="0" algn="ctr">
              <a:lnSpc>
                <a:spcPct val="100000"/>
              </a:lnSpc>
              <a:spcBef>
                <a:spcPts val="0"/>
              </a:spcBef>
              <a:buNone/>
            </a:pPr>
            <a:endParaRPr lang="en-US" sz="4400" u="sng">
              <a:solidFill>
                <a:schemeClr val="bg1"/>
              </a:solidFill>
              <a:ea typeface="+mn-lt"/>
              <a:cs typeface="+mn-lt"/>
            </a:endParaRPr>
          </a:p>
          <a:p>
            <a:pPr marL="0" indent="0" algn="ctr">
              <a:lnSpc>
                <a:spcPct val="100000"/>
              </a:lnSpc>
              <a:spcBef>
                <a:spcPts val="0"/>
              </a:spcBef>
              <a:buNone/>
            </a:pPr>
            <a:r>
              <a:rPr lang="en-US" sz="4400" u="sng">
                <a:solidFill>
                  <a:srgbClr val="92D050"/>
                </a:solidFill>
                <a:ea typeface="+mn-lt"/>
                <a:cs typeface="+mn-lt"/>
              </a:rPr>
              <a:t>The best swimsuit is the one you don't have to think about.</a:t>
            </a:r>
            <a:endParaRPr lang="en-US">
              <a:solidFill>
                <a:srgbClr val="92D050"/>
              </a:solidFill>
            </a:endParaRPr>
          </a:p>
          <a:p>
            <a:pPr algn="ctr">
              <a:buFont typeface="Wingdings" panose="020B0604020202020204" pitchFamily="34" charset="0"/>
              <a:buChar char="§"/>
            </a:pPr>
            <a:endParaRPr lang="en-US" sz="1600">
              <a:solidFill>
                <a:srgbClr val="000000"/>
              </a:solidFill>
              <a:cs typeface="Calibri" panose="020F0502020204030204"/>
            </a:endParaRPr>
          </a:p>
        </p:txBody>
      </p:sp>
    </p:spTree>
    <p:extLst>
      <p:ext uri="{BB962C8B-B14F-4D97-AF65-F5344CB8AC3E}">
        <p14:creationId xmlns:p14="http://schemas.microsoft.com/office/powerpoint/2010/main" val="74053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707845-96E7-EA4D-9CFD-FB4D7284C1EF}"/>
              </a:ext>
            </a:extLst>
          </p:cNvPr>
          <p:cNvSpPr>
            <a:spLocks noGrp="1"/>
          </p:cNvSpPr>
          <p:nvPr>
            <p:ph type="title"/>
          </p:nvPr>
        </p:nvSpPr>
        <p:spPr>
          <a:xfrm>
            <a:off x="-218145" y="592720"/>
            <a:ext cx="4610517" cy="4641720"/>
          </a:xfrm>
        </p:spPr>
        <p:txBody>
          <a:bodyPr>
            <a:normAutofit/>
          </a:bodyPr>
          <a:lstStyle/>
          <a:p>
            <a:pPr algn="ctr"/>
            <a:r>
              <a:rPr lang="en-US">
                <a:solidFill>
                  <a:schemeClr val="bg1"/>
                </a:solidFill>
              </a:rPr>
              <a:t>Think. Feel. Do.</a:t>
            </a:r>
          </a:p>
        </p:txBody>
      </p:sp>
      <p:sp>
        <p:nvSpPr>
          <p:cNvPr id="10" name="Freeform: Shape 9">
            <a:extLst>
              <a:ext uri="{FF2B5EF4-FFF2-40B4-BE49-F238E27FC236}">
                <a16:creationId xmlns:a16="http://schemas.microsoft.com/office/drawing/2014/main" id="{D0A98BBA-D3EA-45DC-B8A1-9C61397D4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5862"/>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2" name="Freeform: Shape 11">
            <a:extLst>
              <a:ext uri="{FF2B5EF4-FFF2-40B4-BE49-F238E27FC236}">
                <a16:creationId xmlns:a16="http://schemas.microsoft.com/office/drawing/2014/main" id="{2E4C95AB-2BD7-4E38-BDD5-1E41F3A9B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0894"/>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36F9BE8-40A6-F74C-83B9-7889C2A9D3F9}"/>
              </a:ext>
            </a:extLst>
          </p:cNvPr>
          <p:cNvSpPr>
            <a:spLocks noGrp="1"/>
          </p:cNvSpPr>
          <p:nvPr>
            <p:ph idx="1"/>
          </p:nvPr>
        </p:nvSpPr>
        <p:spPr>
          <a:xfrm>
            <a:off x="4391502" y="592964"/>
            <a:ext cx="7682466" cy="5259014"/>
          </a:xfrm>
        </p:spPr>
        <p:txBody>
          <a:bodyPr vert="horz" lIns="91440" tIns="45720" rIns="91440" bIns="45720" rtlCol="0" anchor="t">
            <a:normAutofit fontScale="92500" lnSpcReduction="10000"/>
          </a:bodyPr>
          <a:lstStyle/>
          <a:p>
            <a:pPr marL="0" indent="0">
              <a:buNone/>
            </a:pPr>
            <a:r>
              <a:rPr lang="en-US" u="sng" dirty="0">
                <a:solidFill>
                  <a:schemeClr val="bg1"/>
                </a:solidFill>
                <a:cs typeface="Calibri"/>
              </a:rPr>
              <a:t>Think</a:t>
            </a:r>
            <a:endParaRPr lang="en-US" dirty="0">
              <a:solidFill>
                <a:schemeClr val="bg1"/>
              </a:solidFill>
              <a:cs typeface="Calibri"/>
            </a:endParaRPr>
          </a:p>
          <a:p>
            <a:r>
              <a:rPr lang="en-US" dirty="0">
                <a:solidFill>
                  <a:schemeClr val="bg1"/>
                </a:solidFill>
                <a:cs typeface="Calibri"/>
              </a:rPr>
              <a:t>We want our customers to think about the sustainability of their products and how it is ethically sourced/made</a:t>
            </a:r>
          </a:p>
          <a:p>
            <a:pPr marL="0" indent="0">
              <a:buNone/>
            </a:pPr>
            <a:endParaRPr lang="en-US" dirty="0">
              <a:solidFill>
                <a:schemeClr val="bg1"/>
              </a:solidFill>
              <a:cs typeface="Calibri"/>
            </a:endParaRPr>
          </a:p>
          <a:p>
            <a:pPr marL="0" indent="0">
              <a:buNone/>
            </a:pPr>
            <a:r>
              <a:rPr lang="en-US" u="sng" dirty="0">
                <a:solidFill>
                  <a:schemeClr val="bg1"/>
                </a:solidFill>
                <a:cs typeface="Calibri"/>
              </a:rPr>
              <a:t>Feel</a:t>
            </a:r>
          </a:p>
          <a:p>
            <a:r>
              <a:rPr lang="en-US" dirty="0">
                <a:solidFill>
                  <a:schemeClr val="bg1"/>
                </a:solidFill>
                <a:cs typeface="Calibri"/>
              </a:rPr>
              <a:t>We want our customers to feel comfortable in their own skin and our products</a:t>
            </a:r>
          </a:p>
          <a:p>
            <a:pPr marL="0" indent="0">
              <a:buNone/>
            </a:pPr>
            <a:endParaRPr lang="en-US" dirty="0">
              <a:solidFill>
                <a:schemeClr val="bg1"/>
              </a:solidFill>
              <a:cs typeface="Calibri"/>
            </a:endParaRPr>
          </a:p>
          <a:p>
            <a:pPr marL="0" indent="0">
              <a:buNone/>
            </a:pPr>
            <a:r>
              <a:rPr lang="en-US" u="sng" dirty="0">
                <a:solidFill>
                  <a:schemeClr val="bg1"/>
                </a:solidFill>
                <a:cs typeface="Calibri"/>
              </a:rPr>
              <a:t>Do</a:t>
            </a:r>
          </a:p>
          <a:p>
            <a:r>
              <a:rPr lang="en-US" dirty="0">
                <a:solidFill>
                  <a:schemeClr val="bg1"/>
                </a:solidFill>
                <a:cs typeface="Calibri"/>
              </a:rPr>
              <a:t>We want to create a clothing brand for everyone not just some; Gender Inclusivity is a must in today's world</a:t>
            </a:r>
            <a:endParaRPr lang="en-US" u="sng" dirty="0">
              <a:solidFill>
                <a:schemeClr val="bg1"/>
              </a:solidFill>
              <a:cs typeface="Calibri"/>
            </a:endParaRPr>
          </a:p>
          <a:p>
            <a:pPr marL="0" indent="0">
              <a:buNone/>
            </a:pPr>
            <a:endParaRPr lang="en-US" u="sng" dirty="0">
              <a:solidFill>
                <a:schemeClr val="bg1"/>
              </a:solidFill>
              <a:cs typeface="Calibri"/>
            </a:endParaRPr>
          </a:p>
        </p:txBody>
      </p:sp>
      <p:grpSp>
        <p:nvGrpSpPr>
          <p:cNvPr id="14" name="Group 13">
            <a:extLst>
              <a:ext uri="{FF2B5EF4-FFF2-40B4-BE49-F238E27FC236}">
                <a16:creationId xmlns:a16="http://schemas.microsoft.com/office/drawing/2014/main" id="{85836128-58DE-4E5A-B27E-DFE747CA0B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1348" y="5364542"/>
            <a:ext cx="1562428" cy="1493465"/>
            <a:chOff x="3121343" y="4864099"/>
            <a:chExt cx="2085971" cy="1993901"/>
          </a:xfrm>
          <a:solidFill>
            <a:schemeClr val="bg1"/>
          </a:solidFill>
        </p:grpSpPr>
        <p:sp>
          <p:nvSpPr>
            <p:cNvPr id="15" name="Freeform: Shape 14">
              <a:extLst>
                <a:ext uri="{FF2B5EF4-FFF2-40B4-BE49-F238E27FC236}">
                  <a16:creationId xmlns:a16="http://schemas.microsoft.com/office/drawing/2014/main" id="{A92DF49A-063A-4F60-BE30-D26826492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6" name="Freeform: Shape 15">
              <a:extLst>
                <a:ext uri="{FF2B5EF4-FFF2-40B4-BE49-F238E27FC236}">
                  <a16:creationId xmlns:a16="http://schemas.microsoft.com/office/drawing/2014/main" id="{70DCBBE0-7DEE-43ED-BEE3-ABB179CFC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7" name="Freeform: Shape 16">
              <a:extLst>
                <a:ext uri="{FF2B5EF4-FFF2-40B4-BE49-F238E27FC236}">
                  <a16:creationId xmlns:a16="http://schemas.microsoft.com/office/drawing/2014/main" id="{539FE8DF-D1B2-4074-9BDF-C458EA012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Freeform: Shape 17">
              <a:extLst>
                <a:ext uri="{FF2B5EF4-FFF2-40B4-BE49-F238E27FC236}">
                  <a16:creationId xmlns:a16="http://schemas.microsoft.com/office/drawing/2014/main" id="{61C143B5-6E24-417D-A035-65747A8E9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9" name="Freeform: Shape 18">
              <a:extLst>
                <a:ext uri="{FF2B5EF4-FFF2-40B4-BE49-F238E27FC236}">
                  <a16:creationId xmlns:a16="http://schemas.microsoft.com/office/drawing/2014/main" id="{0331ED8C-8819-4FFB-BF3C-FDA6A90D4B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0" name="Freeform: Shape 19">
              <a:extLst>
                <a:ext uri="{FF2B5EF4-FFF2-40B4-BE49-F238E27FC236}">
                  <a16:creationId xmlns:a16="http://schemas.microsoft.com/office/drawing/2014/main" id="{2A39574D-5ECC-4A94-9CB6-646D90DA5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1" name="Freeform: Shape 20">
              <a:extLst>
                <a:ext uri="{FF2B5EF4-FFF2-40B4-BE49-F238E27FC236}">
                  <a16:creationId xmlns:a16="http://schemas.microsoft.com/office/drawing/2014/main" id="{6A73D6F7-977D-4026-8F68-CA63C162C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Freeform: Shape 21">
              <a:extLst>
                <a:ext uri="{FF2B5EF4-FFF2-40B4-BE49-F238E27FC236}">
                  <a16:creationId xmlns:a16="http://schemas.microsoft.com/office/drawing/2014/main" id="{56348370-4FD9-4A99-BB05-944D5B0B0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3" name="Freeform: Shape 22">
              <a:extLst>
                <a:ext uri="{FF2B5EF4-FFF2-40B4-BE49-F238E27FC236}">
                  <a16:creationId xmlns:a16="http://schemas.microsoft.com/office/drawing/2014/main" id="{D1146D46-43DB-4487-A191-0970511C3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Freeform: Shape 23">
              <a:extLst>
                <a:ext uri="{FF2B5EF4-FFF2-40B4-BE49-F238E27FC236}">
                  <a16:creationId xmlns:a16="http://schemas.microsoft.com/office/drawing/2014/main" id="{DDA0090F-4FBF-434D-83B1-B274F83A9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5" name="Freeform: Shape 24">
              <a:extLst>
                <a:ext uri="{FF2B5EF4-FFF2-40B4-BE49-F238E27FC236}">
                  <a16:creationId xmlns:a16="http://schemas.microsoft.com/office/drawing/2014/main" id="{C8DF6032-C07A-45C6-8A4F-04EF4EDC04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6" name="Freeform: Shape 25">
              <a:extLst>
                <a:ext uri="{FF2B5EF4-FFF2-40B4-BE49-F238E27FC236}">
                  <a16:creationId xmlns:a16="http://schemas.microsoft.com/office/drawing/2014/main" id="{F5B89F44-A096-479D-AD1F-120561C282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7" name="Freeform: Shape 26">
              <a:extLst>
                <a:ext uri="{FF2B5EF4-FFF2-40B4-BE49-F238E27FC236}">
                  <a16:creationId xmlns:a16="http://schemas.microsoft.com/office/drawing/2014/main" id="{25547DC8-8B87-4446-9CC9-65AF04A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spTree>
    <p:extLst>
      <p:ext uri="{BB962C8B-B14F-4D97-AF65-F5344CB8AC3E}">
        <p14:creationId xmlns:p14="http://schemas.microsoft.com/office/powerpoint/2010/main" val="15624749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191</TotalTime>
  <Words>2131</Words>
  <Application>Microsoft Office PowerPoint</Application>
  <PresentationFormat>Widescreen</PresentationFormat>
  <Paragraphs>298</Paragraphs>
  <Slides>31</Slides>
  <Notes>3</Notes>
  <HiddenSlides>0</HiddenSlides>
  <MMClips>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Beefcake Swimwear</vt:lpstr>
      <vt:lpstr>Beefcake Swimwear &amp; Their Business Model</vt:lpstr>
      <vt:lpstr>Content Pillars</vt:lpstr>
      <vt:lpstr>The Research</vt:lpstr>
      <vt:lpstr>Steph -- The Swimmer </vt:lpstr>
      <vt:lpstr>Brie -- The Traveler</vt:lpstr>
      <vt:lpstr>Customer Journey  </vt:lpstr>
      <vt:lpstr>Customer Insight  </vt:lpstr>
      <vt:lpstr>Think. Feel. Do.</vt:lpstr>
      <vt:lpstr> Digital Brand Voice</vt:lpstr>
      <vt:lpstr>Content Marketing Recommendations</vt:lpstr>
      <vt:lpstr>Social Channel Plan</vt:lpstr>
      <vt:lpstr>Content Calendar</vt:lpstr>
      <vt:lpstr>PowerPoint Presentation</vt:lpstr>
      <vt:lpstr>SEO Plan</vt:lpstr>
      <vt:lpstr>Content</vt:lpstr>
      <vt:lpstr>PowerPoint Presentation</vt:lpstr>
      <vt:lpstr>Platforms &amp; Audience</vt:lpstr>
      <vt:lpstr>Ad Example</vt:lpstr>
      <vt:lpstr>Email Marketing Plan</vt:lpstr>
      <vt:lpstr>Email Marketing Plan Example</vt:lpstr>
      <vt:lpstr>Real Time Marketing Idea Pride Month Commercial Shot List</vt:lpstr>
      <vt:lpstr>Quin Gable -- @quingable </vt:lpstr>
      <vt:lpstr>Sarah Schwimmer  -- @the_vagabondist</vt:lpstr>
      <vt:lpstr>Brittany  Sherman -- @vavoomvintage</vt:lpstr>
      <vt:lpstr>Chandler Wilson -- @chandlernwilson</vt:lpstr>
      <vt:lpstr>Alysse Dalessandro Santiago -- @readytostare</vt:lpstr>
      <vt:lpstr>Influencer Pitch</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Beefcake Swimwear</dc:title>
  <dc:creator>Hasbun, Vanessa</dc:creator>
  <cp:lastModifiedBy>Thompson, Matt</cp:lastModifiedBy>
  <cp:revision>2</cp:revision>
  <dcterms:created xsi:type="dcterms:W3CDTF">2021-05-03T18:44:58Z</dcterms:created>
  <dcterms:modified xsi:type="dcterms:W3CDTF">2022-03-20T02:31:11Z</dcterms:modified>
</cp:coreProperties>
</file>