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9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5C8D5-63D5-41A0-840F-8973761093AE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775B76E-845A-458A-A1F3-708CB60EE033}">
      <dgm:prSet/>
      <dgm:spPr/>
      <dgm:t>
        <a:bodyPr/>
        <a:lstStyle/>
        <a:p>
          <a:r>
            <a:rPr lang="en-US"/>
            <a:t>Clorox is a family brand. </a:t>
          </a:r>
        </a:p>
      </dgm:t>
    </dgm:pt>
    <dgm:pt modelId="{CF4A7D98-DE6F-4F7C-8F93-80B86A8B0C53}" type="parTrans" cxnId="{81EAA483-B063-49D6-A7C6-57C7D2CD94E2}">
      <dgm:prSet/>
      <dgm:spPr/>
      <dgm:t>
        <a:bodyPr/>
        <a:lstStyle/>
        <a:p>
          <a:endParaRPr lang="en-US"/>
        </a:p>
      </dgm:t>
    </dgm:pt>
    <dgm:pt modelId="{E9347CA3-890B-4336-B5E0-C0762F8466AA}" type="sibTrans" cxnId="{81EAA483-B063-49D6-A7C6-57C7D2CD94E2}">
      <dgm:prSet/>
      <dgm:spPr/>
      <dgm:t>
        <a:bodyPr/>
        <a:lstStyle/>
        <a:p>
          <a:endParaRPr lang="en-US"/>
        </a:p>
      </dgm:t>
    </dgm:pt>
    <dgm:pt modelId="{496F8593-DE04-49DC-9917-004C8C0D6EA9}">
      <dgm:prSet/>
      <dgm:spPr/>
      <dgm:t>
        <a:bodyPr/>
        <a:lstStyle/>
        <a:p>
          <a:r>
            <a:rPr lang="en-US"/>
            <a:t>It brings the cleaning and disinfecting power of bleach to the world.</a:t>
          </a:r>
        </a:p>
      </dgm:t>
    </dgm:pt>
    <dgm:pt modelId="{DB3C8779-E0BD-4B82-A6E5-573CCAFDA002}" type="parTrans" cxnId="{72399C9C-AE47-4051-A3AD-EAAFA6CF200C}">
      <dgm:prSet/>
      <dgm:spPr/>
      <dgm:t>
        <a:bodyPr/>
        <a:lstStyle/>
        <a:p>
          <a:endParaRPr lang="en-US"/>
        </a:p>
      </dgm:t>
    </dgm:pt>
    <dgm:pt modelId="{E1A413B4-2282-4C19-AA30-42803504B380}" type="sibTrans" cxnId="{72399C9C-AE47-4051-A3AD-EAAFA6CF200C}">
      <dgm:prSet/>
      <dgm:spPr/>
      <dgm:t>
        <a:bodyPr/>
        <a:lstStyle/>
        <a:p>
          <a:endParaRPr lang="en-US"/>
        </a:p>
      </dgm:t>
    </dgm:pt>
    <dgm:pt modelId="{3FA0C084-A46A-4545-B5C9-C7D7DF6122DF}">
      <dgm:prSet/>
      <dgm:spPr/>
      <dgm:t>
        <a:bodyPr/>
        <a:lstStyle/>
        <a:p>
          <a:r>
            <a:rPr lang="en-US"/>
            <a:t>Ensures products are safe and effective for their consumers</a:t>
          </a:r>
        </a:p>
      </dgm:t>
    </dgm:pt>
    <dgm:pt modelId="{F6CBAD2E-B13A-4CEC-992B-A7C13440D820}" type="parTrans" cxnId="{DF17BE0F-0BB1-47B2-BC31-D6F3B0752D28}">
      <dgm:prSet/>
      <dgm:spPr/>
      <dgm:t>
        <a:bodyPr/>
        <a:lstStyle/>
        <a:p>
          <a:endParaRPr lang="en-US"/>
        </a:p>
      </dgm:t>
    </dgm:pt>
    <dgm:pt modelId="{A4137416-028A-4952-9BDA-CC2B77572DA5}" type="sibTrans" cxnId="{DF17BE0F-0BB1-47B2-BC31-D6F3B0752D28}">
      <dgm:prSet/>
      <dgm:spPr/>
      <dgm:t>
        <a:bodyPr/>
        <a:lstStyle/>
        <a:p>
          <a:endParaRPr lang="en-US"/>
        </a:p>
      </dgm:t>
    </dgm:pt>
    <dgm:pt modelId="{F8AD672B-E300-4F64-83B0-BDB915971FD4}" type="pres">
      <dgm:prSet presAssocID="{DCE5C8D5-63D5-41A0-840F-8973761093AE}" presName="diagram" presStyleCnt="0">
        <dgm:presLayoutVars>
          <dgm:dir/>
          <dgm:resizeHandles val="exact"/>
        </dgm:presLayoutVars>
      </dgm:prSet>
      <dgm:spPr/>
    </dgm:pt>
    <dgm:pt modelId="{1527E8D5-2E41-4424-8DE6-DB21E55A88A1}" type="pres">
      <dgm:prSet presAssocID="{A775B76E-845A-458A-A1F3-708CB60EE033}" presName="node" presStyleLbl="node1" presStyleIdx="0" presStyleCnt="3">
        <dgm:presLayoutVars>
          <dgm:bulletEnabled val="1"/>
        </dgm:presLayoutVars>
      </dgm:prSet>
      <dgm:spPr/>
    </dgm:pt>
    <dgm:pt modelId="{49A32DFE-2C38-42B3-BEA9-81232A2BECA2}" type="pres">
      <dgm:prSet presAssocID="{E9347CA3-890B-4336-B5E0-C0762F8466AA}" presName="sibTrans" presStyleCnt="0"/>
      <dgm:spPr/>
    </dgm:pt>
    <dgm:pt modelId="{75781F98-EC17-4A61-847C-CCE92BB5BC7C}" type="pres">
      <dgm:prSet presAssocID="{496F8593-DE04-49DC-9917-004C8C0D6EA9}" presName="node" presStyleLbl="node1" presStyleIdx="1" presStyleCnt="3">
        <dgm:presLayoutVars>
          <dgm:bulletEnabled val="1"/>
        </dgm:presLayoutVars>
      </dgm:prSet>
      <dgm:spPr/>
    </dgm:pt>
    <dgm:pt modelId="{EA37A339-1D11-4324-AB9B-3BDBA3A030E3}" type="pres">
      <dgm:prSet presAssocID="{E1A413B4-2282-4C19-AA30-42803504B380}" presName="sibTrans" presStyleCnt="0"/>
      <dgm:spPr/>
    </dgm:pt>
    <dgm:pt modelId="{AB751E27-22DC-4CAD-9D2A-E60A38D45194}" type="pres">
      <dgm:prSet presAssocID="{3FA0C084-A46A-4545-B5C9-C7D7DF6122DF}" presName="node" presStyleLbl="node1" presStyleIdx="2" presStyleCnt="3">
        <dgm:presLayoutVars>
          <dgm:bulletEnabled val="1"/>
        </dgm:presLayoutVars>
      </dgm:prSet>
      <dgm:spPr/>
    </dgm:pt>
  </dgm:ptLst>
  <dgm:cxnLst>
    <dgm:cxn modelId="{DF17BE0F-0BB1-47B2-BC31-D6F3B0752D28}" srcId="{DCE5C8D5-63D5-41A0-840F-8973761093AE}" destId="{3FA0C084-A46A-4545-B5C9-C7D7DF6122DF}" srcOrd="2" destOrd="0" parTransId="{F6CBAD2E-B13A-4CEC-992B-A7C13440D820}" sibTransId="{A4137416-028A-4952-9BDA-CC2B77572DA5}"/>
    <dgm:cxn modelId="{36B0074A-98D8-408D-9BC7-B40A7563CD31}" type="presOf" srcId="{496F8593-DE04-49DC-9917-004C8C0D6EA9}" destId="{75781F98-EC17-4A61-847C-CCE92BB5BC7C}" srcOrd="0" destOrd="0" presId="urn:microsoft.com/office/officeart/2005/8/layout/default"/>
    <dgm:cxn modelId="{81EAA483-B063-49D6-A7C6-57C7D2CD94E2}" srcId="{DCE5C8D5-63D5-41A0-840F-8973761093AE}" destId="{A775B76E-845A-458A-A1F3-708CB60EE033}" srcOrd="0" destOrd="0" parTransId="{CF4A7D98-DE6F-4F7C-8F93-80B86A8B0C53}" sibTransId="{E9347CA3-890B-4336-B5E0-C0762F8466AA}"/>
    <dgm:cxn modelId="{4FC0078A-7783-4BDE-A624-A55E777EFF3A}" type="presOf" srcId="{A775B76E-845A-458A-A1F3-708CB60EE033}" destId="{1527E8D5-2E41-4424-8DE6-DB21E55A88A1}" srcOrd="0" destOrd="0" presId="urn:microsoft.com/office/officeart/2005/8/layout/default"/>
    <dgm:cxn modelId="{9880479C-484C-47F7-BBE3-7B26E7ADFF4E}" type="presOf" srcId="{3FA0C084-A46A-4545-B5C9-C7D7DF6122DF}" destId="{AB751E27-22DC-4CAD-9D2A-E60A38D45194}" srcOrd="0" destOrd="0" presId="urn:microsoft.com/office/officeart/2005/8/layout/default"/>
    <dgm:cxn modelId="{72399C9C-AE47-4051-A3AD-EAAFA6CF200C}" srcId="{DCE5C8D5-63D5-41A0-840F-8973761093AE}" destId="{496F8593-DE04-49DC-9917-004C8C0D6EA9}" srcOrd="1" destOrd="0" parTransId="{DB3C8779-E0BD-4B82-A6E5-573CCAFDA002}" sibTransId="{E1A413B4-2282-4C19-AA30-42803504B380}"/>
    <dgm:cxn modelId="{62D274D6-6684-41F7-9F28-DC533828CAA9}" type="presOf" srcId="{DCE5C8D5-63D5-41A0-840F-8973761093AE}" destId="{F8AD672B-E300-4F64-83B0-BDB915971FD4}" srcOrd="0" destOrd="0" presId="urn:microsoft.com/office/officeart/2005/8/layout/default"/>
    <dgm:cxn modelId="{56209210-11B2-4E64-8CE3-3C6B3DBC6538}" type="presParOf" srcId="{F8AD672B-E300-4F64-83B0-BDB915971FD4}" destId="{1527E8D5-2E41-4424-8DE6-DB21E55A88A1}" srcOrd="0" destOrd="0" presId="urn:microsoft.com/office/officeart/2005/8/layout/default"/>
    <dgm:cxn modelId="{7B7EB906-A3EF-4DFB-9C0C-93224FD30DF7}" type="presParOf" srcId="{F8AD672B-E300-4F64-83B0-BDB915971FD4}" destId="{49A32DFE-2C38-42B3-BEA9-81232A2BECA2}" srcOrd="1" destOrd="0" presId="urn:microsoft.com/office/officeart/2005/8/layout/default"/>
    <dgm:cxn modelId="{362966E7-2DF5-452E-8189-FE74E13053AB}" type="presParOf" srcId="{F8AD672B-E300-4F64-83B0-BDB915971FD4}" destId="{75781F98-EC17-4A61-847C-CCE92BB5BC7C}" srcOrd="2" destOrd="0" presId="urn:microsoft.com/office/officeart/2005/8/layout/default"/>
    <dgm:cxn modelId="{BF522561-F1F4-4210-BB51-BED46278D603}" type="presParOf" srcId="{F8AD672B-E300-4F64-83B0-BDB915971FD4}" destId="{EA37A339-1D11-4324-AB9B-3BDBA3A030E3}" srcOrd="3" destOrd="0" presId="urn:microsoft.com/office/officeart/2005/8/layout/default"/>
    <dgm:cxn modelId="{1FDF1B32-4467-4207-93C1-88CD0A949AE8}" type="presParOf" srcId="{F8AD672B-E300-4F64-83B0-BDB915971FD4}" destId="{AB751E27-22DC-4CAD-9D2A-E60A38D4519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7E8D5-2E41-4424-8DE6-DB21E55A88A1}">
      <dsp:nvSpPr>
        <dsp:cNvPr id="0" name=""/>
        <dsp:cNvSpPr/>
      </dsp:nvSpPr>
      <dsp:spPr>
        <a:xfrm>
          <a:off x="241045" y="1441"/>
          <a:ext cx="2631986" cy="15791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Clorox is a family brand. </a:t>
          </a:r>
        </a:p>
      </dsp:txBody>
      <dsp:txXfrm>
        <a:off x="241045" y="1441"/>
        <a:ext cx="2631986" cy="1579191"/>
      </dsp:txXfrm>
    </dsp:sp>
    <dsp:sp modelId="{75781F98-EC17-4A61-847C-CCE92BB5BC7C}">
      <dsp:nvSpPr>
        <dsp:cNvPr id="0" name=""/>
        <dsp:cNvSpPr/>
      </dsp:nvSpPr>
      <dsp:spPr>
        <a:xfrm>
          <a:off x="3136230" y="1441"/>
          <a:ext cx="2631986" cy="15791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brings the cleaning and disinfecting power of bleach to the world.</a:t>
          </a:r>
        </a:p>
      </dsp:txBody>
      <dsp:txXfrm>
        <a:off x="3136230" y="1441"/>
        <a:ext cx="2631986" cy="1579191"/>
      </dsp:txXfrm>
    </dsp:sp>
    <dsp:sp modelId="{AB751E27-22DC-4CAD-9D2A-E60A38D45194}">
      <dsp:nvSpPr>
        <dsp:cNvPr id="0" name=""/>
        <dsp:cNvSpPr/>
      </dsp:nvSpPr>
      <dsp:spPr>
        <a:xfrm>
          <a:off x="1688637" y="1843832"/>
          <a:ext cx="2631986" cy="15791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Ensures products are safe and effective for their consumers</a:t>
          </a:r>
        </a:p>
      </dsp:txBody>
      <dsp:txXfrm>
        <a:off x="1688637" y="1843832"/>
        <a:ext cx="2631986" cy="1579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1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2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1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3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5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5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1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754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B53B-3B56-46A2-9E94-30B537C94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753" b="11741"/>
          <a:stretch/>
        </p:blipFill>
        <p:spPr>
          <a:xfrm>
            <a:off x="6822" y="10"/>
            <a:ext cx="12191999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A54CDA-C3B5-46DC-A707-4E6E7AA82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1857" y="5159228"/>
            <a:ext cx="6581930" cy="7466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By: Matt Thompson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5C80BC-C547-4FD8-9B68-6A9207F0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1557" y="3481804"/>
            <a:ext cx="0" cy="1310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0006D25-49EC-43D3-A93F-73D86D2D2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1" y="1437907"/>
            <a:ext cx="5096586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26C03-B9FD-424B-8D1C-B0EFB509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en-US" dirty="0"/>
              <a:t>Clorox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15AC-EDAD-420B-91EA-7555EF90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anchor="t">
            <a:normAutofit/>
          </a:bodyPr>
          <a:lstStyle/>
          <a:p>
            <a:r>
              <a:rPr lang="en-US" sz="1900"/>
              <a:t>Since Clorox wasn’t always there when consumers needed them most, you all stepped up to ensure that won’t happen again. Even if it cost you more money to do so.</a:t>
            </a:r>
          </a:p>
          <a:p>
            <a:r>
              <a:rPr lang="en-US" sz="1900"/>
              <a:t>Consumers will never have to see the backs of shelves again. Clorox will always be available.</a:t>
            </a:r>
          </a:p>
          <a:p>
            <a:r>
              <a:rPr lang="en-US" sz="1900"/>
              <a:t>Let’s get our loyal consumers back to the brand they trust the most.</a:t>
            </a: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EF2AE4D-3F07-4960-9476-43C8C637C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05" y="1268997"/>
            <a:ext cx="4392385" cy="420570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4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6B064-3DC1-4E42-BEFB-5ADC330F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BD2C9-B6AF-4B1E-8FA3-D4078CE5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We have seen a shift in brand loyalty.</a:t>
            </a:r>
          </a:p>
          <a:p>
            <a:pPr>
              <a:lnSpc>
                <a:spcPct val="110000"/>
              </a:lnSpc>
            </a:pPr>
            <a:r>
              <a:rPr lang="en-US" sz="1700"/>
              <a:t>We are still fighting this pandemic.</a:t>
            </a:r>
          </a:p>
          <a:p>
            <a:pPr>
              <a:lnSpc>
                <a:spcPct val="110000"/>
              </a:lnSpc>
            </a:pPr>
            <a:r>
              <a:rPr lang="en-US" sz="1700"/>
              <a:t>Competition is doing just as well in the market as you are</a:t>
            </a:r>
          </a:p>
          <a:p>
            <a:pPr>
              <a:lnSpc>
                <a:spcPct val="110000"/>
              </a:lnSpc>
            </a:pPr>
            <a:r>
              <a:rPr lang="en-US" sz="1700"/>
              <a:t>Why should consumers choose us?</a:t>
            </a:r>
          </a:p>
          <a:p>
            <a:pPr>
              <a:lnSpc>
                <a:spcPct val="110000"/>
              </a:lnSpc>
            </a:pPr>
            <a:r>
              <a:rPr lang="en-US" sz="1700"/>
              <a:t>We’re here for you</a:t>
            </a:r>
          </a:p>
        </p:txBody>
      </p:sp>
      <p:pic>
        <p:nvPicPr>
          <p:cNvPr id="5" name="Picture 4" descr="A group of bottles on a table&#10;&#10;Description automatically generated with low confidence">
            <a:extLst>
              <a:ext uri="{FF2B5EF4-FFF2-40B4-BE49-F238E27FC236}">
                <a16:creationId xmlns:a16="http://schemas.microsoft.com/office/drawing/2014/main" id="{BA2B5A62-B7F3-4E44-BC6F-21197EBB9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r="18563" b="-1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0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E5A9C-7B9A-46CC-8B4C-E9002A49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15" y="895440"/>
            <a:ext cx="6796984" cy="1518349"/>
          </a:xfrm>
        </p:spPr>
        <p:txBody>
          <a:bodyPr>
            <a:normAutofit/>
          </a:bodyPr>
          <a:lstStyle/>
          <a:p>
            <a:r>
              <a:rPr lang="en-US" dirty="0"/>
              <a:t>What Clorox is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799995"/>
            <a:ext cx="0" cy="325547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38D5D2E-9996-418E-A728-22AF53E9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r="1087" b="-3"/>
          <a:stretch/>
        </p:blipFill>
        <p:spPr>
          <a:xfrm>
            <a:off x="8305060" y="802534"/>
            <a:ext cx="2973279" cy="5252932"/>
          </a:xfrm>
          <a:custGeom>
            <a:avLst/>
            <a:gdLst/>
            <a:ahLst/>
            <a:cxnLst/>
            <a:rect l="l" t="t" r="r" b="b"/>
            <a:pathLst>
              <a:path w="2973279" h="5252932">
                <a:moveTo>
                  <a:pt x="1486464" y="0"/>
                </a:moveTo>
                <a:lnTo>
                  <a:pt x="1486817" y="0"/>
                </a:lnTo>
                <a:cubicBezTo>
                  <a:pt x="2307778" y="0"/>
                  <a:pt x="2973279" y="667085"/>
                  <a:pt x="2973279" y="1489968"/>
                </a:cubicBezTo>
                <a:lnTo>
                  <a:pt x="2973279" y="5252932"/>
                </a:lnTo>
                <a:lnTo>
                  <a:pt x="0" y="5252932"/>
                </a:lnTo>
                <a:lnTo>
                  <a:pt x="0" y="1489968"/>
                </a:lnTo>
                <a:cubicBezTo>
                  <a:pt x="0" y="667085"/>
                  <a:pt x="665498" y="0"/>
                  <a:pt x="1486464" y="0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8F6C20-F01F-47F4-9DF5-51F71D1FF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377706"/>
              </p:ext>
            </p:extLst>
          </p:nvPr>
        </p:nvGraphicFramePr>
        <p:xfrm>
          <a:off x="1572638" y="2714674"/>
          <a:ext cx="6009262" cy="342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30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9FF36-278A-4D9C-B4B4-8CD2FF87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en-US" dirty="0"/>
              <a:t>What does Clorox need from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7F1AB-6927-46E6-B1EC-697E0FD2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anchor="t">
            <a:normAutofit/>
          </a:bodyPr>
          <a:lstStyle/>
          <a:p>
            <a:r>
              <a:rPr lang="en-US" dirty="0"/>
              <a:t>Clorox wants us to find a way to increase demand </a:t>
            </a:r>
          </a:p>
          <a:p>
            <a:r>
              <a:rPr lang="en-US" dirty="0"/>
              <a:t>Clorox wants us to find a way to increase brand loyalty</a:t>
            </a:r>
          </a:p>
          <a:p>
            <a:r>
              <a:rPr lang="en-US" dirty="0"/>
              <a:t>Clorox wants us to show that the company stands for more than just the product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292F4-6075-4084-AB71-8085AB30F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705" y="1779611"/>
            <a:ext cx="4392385" cy="318447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5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0C406-795C-40EF-B1F2-001B1AFE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en-US" dirty="0"/>
              <a:t>What we found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2500-3212-4947-A9A3-B3FADD00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Clorox took a big hit in the market in Q4</a:t>
            </a:r>
          </a:p>
          <a:p>
            <a:pPr>
              <a:lnSpc>
                <a:spcPct val="110000"/>
              </a:lnSpc>
            </a:pPr>
            <a:r>
              <a:rPr lang="en-US" sz="1600"/>
              <a:t>Clorox spent time building up their capacity so to meet the demands of their consumers that was an issue during the pandemic</a:t>
            </a:r>
          </a:p>
          <a:p>
            <a:pPr>
              <a:lnSpc>
                <a:spcPct val="110000"/>
              </a:lnSpc>
            </a:pPr>
            <a:r>
              <a:rPr lang="en-US" sz="1600"/>
              <a:t>With their being an increase in competition when their products were not making it consistently on the shelves you took a step back to increase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4BEB1-6B88-4799-958D-C66EB1EEF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3" r="14278" b="-2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2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948B1B-4B03-440B-890D-1883E69B2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15013"/>
            <a:ext cx="10925102" cy="3414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342F3B-C18B-4A8B-A12E-650D35F2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3100">
                <a:solidFill>
                  <a:srgbClr val="FFFFFF"/>
                </a:solidFill>
                <a:latin typeface="+mn-lt"/>
              </a:rPr>
              <a:t>Clorox, P&amp;G and Kimberly Clark 2 Year Stock Performance</a:t>
            </a:r>
            <a:br>
              <a:rPr lang="en-US" sz="3100">
                <a:solidFill>
                  <a:srgbClr val="FFFFFF"/>
                </a:solidFill>
                <a:latin typeface="+mn-lt"/>
              </a:rPr>
            </a:b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4FB49E-124C-44C9-9CC2-4BF7599E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01" y="4905300"/>
            <a:ext cx="5493699" cy="155448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-Red and Green line is Clorox</a:t>
            </a:r>
          </a:p>
          <a:p>
            <a:r>
              <a:rPr lang="en-US" dirty="0">
                <a:solidFill>
                  <a:srgbClr val="FFFFFF"/>
                </a:solidFill>
              </a:rPr>
              <a:t>-Light Blue line is KMB</a:t>
            </a:r>
          </a:p>
          <a:p>
            <a:r>
              <a:rPr lang="en-US" dirty="0">
                <a:solidFill>
                  <a:srgbClr val="FFFFFF"/>
                </a:solidFill>
              </a:rPr>
              <a:t>-Dark Blue line is P&amp;G</a:t>
            </a:r>
          </a:p>
        </p:txBody>
      </p:sp>
    </p:spTree>
    <p:extLst>
      <p:ext uri="{BB962C8B-B14F-4D97-AF65-F5344CB8AC3E}">
        <p14:creationId xmlns:p14="http://schemas.microsoft.com/office/powerpoint/2010/main" val="260443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CE703B-177A-4A03-827E-692635A35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E06AC-B0FC-4713-8185-21E03176E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958297"/>
            <a:ext cx="4085665" cy="2195027"/>
          </a:xfrm>
        </p:spPr>
        <p:txBody>
          <a:bodyPr anchor="ctr"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n-lt"/>
              </a:rPr>
              <a:t>Clorox, P&amp;G and Kimberly Clark YTD Stock Performance</a:t>
            </a:r>
            <a:endParaRPr lang="en-US" dirty="0"/>
          </a:p>
        </p:txBody>
      </p:sp>
      <p:pic>
        <p:nvPicPr>
          <p:cNvPr id="4" name="Content Placeholder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115130C7-0CA4-436B-9714-BE3CA95A4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7"/>
          <a:stretch/>
        </p:blipFill>
        <p:spPr>
          <a:xfrm>
            <a:off x="20" y="10"/>
            <a:ext cx="12191979" cy="3428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C0D56F-4A65-48B9-843D-F9D262C3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000" y="4244223"/>
            <a:ext cx="0" cy="1623177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3B0D-E0A4-46C9-A10E-25D96A90F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505" y="3958297"/>
            <a:ext cx="4883021" cy="21950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-Notice the drop off in August with their stock performance.</a:t>
            </a:r>
          </a:p>
          <a:p>
            <a:r>
              <a:rPr lang="en-US" dirty="0">
                <a:solidFill>
                  <a:srgbClr val="FFFFFF"/>
                </a:solidFill>
              </a:rPr>
              <a:t>-Notice KMB and P&amp;G still steady.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2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3C3F-F402-486E-8C52-87DB3AC2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en-US" dirty="0"/>
              <a:t>Strategy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3B430-C528-4CC6-9CDC-C24E85E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With Clorox products sold out on shelves all over America during the pandemic, consumers needed to purchase whatever they could do stay safe</a:t>
            </a:r>
          </a:p>
          <a:p>
            <a:pPr>
              <a:lnSpc>
                <a:spcPct val="110000"/>
              </a:lnSpc>
            </a:pPr>
            <a:r>
              <a:rPr lang="en-US" sz="1400"/>
              <a:t>We need to show consumers that we will always be here when they need us.</a:t>
            </a:r>
          </a:p>
          <a:p>
            <a:pPr>
              <a:lnSpc>
                <a:spcPct val="110000"/>
              </a:lnSpc>
            </a:pPr>
            <a:r>
              <a:rPr lang="en-US" sz="1400"/>
              <a:t>To show them we won’t be running out of product</a:t>
            </a:r>
          </a:p>
          <a:p>
            <a:pPr>
              <a:lnSpc>
                <a:spcPct val="110000"/>
              </a:lnSpc>
            </a:pPr>
            <a:r>
              <a:rPr lang="en-US" sz="1400"/>
              <a:t>Show them we won’t give them a reason to purchase any other cleaning products other than our own. The brand they trust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10B93-CFBB-4FA1-9641-904EF38A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7" r="5120" b="2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E4B3898-155A-46FE-A02B-E2CBDA675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04" y="5790962"/>
            <a:ext cx="1595792" cy="9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8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7F369-DA77-4D4F-BDA0-FE68D344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en-US" dirty="0"/>
              <a:t>Creative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, indoor, shelf&#10;&#10;Description automatically generated">
            <a:extLst>
              <a:ext uri="{FF2B5EF4-FFF2-40B4-BE49-F238E27FC236}">
                <a16:creationId xmlns:a16="http://schemas.microsoft.com/office/drawing/2014/main" id="{0362B61A-3307-4FFD-AAB9-6F734B06C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24438" b="1"/>
          <a:stretch/>
        </p:blipFill>
        <p:spPr>
          <a:xfrm>
            <a:off x="5934493" y="0"/>
            <a:ext cx="6107073" cy="68745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20655D-85E0-4B46-8087-EB23D5F44021}"/>
              </a:ext>
            </a:extLst>
          </p:cNvPr>
          <p:cNvSpPr/>
          <p:nvPr/>
        </p:nvSpPr>
        <p:spPr>
          <a:xfrm>
            <a:off x="7381313" y="2226365"/>
            <a:ext cx="321343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 will never see this again.</a:t>
            </a:r>
            <a:endParaRPr lang="en-US" sz="5400" b="1" cap="none" spc="50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787162E3-F8CA-47D0-B02C-C3F5F21A6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56" y="5457678"/>
            <a:ext cx="1959438" cy="1201300"/>
          </a:xfrm>
        </p:spPr>
      </p:pic>
    </p:spTree>
    <p:extLst>
      <p:ext uri="{BB962C8B-B14F-4D97-AF65-F5344CB8AC3E}">
        <p14:creationId xmlns:p14="http://schemas.microsoft.com/office/powerpoint/2010/main" val="272390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70DCC16-800F-4CBB-8F7D-A5F820208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14792" b="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6EA4925-E373-455D-B97B-332F98FE5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561" y="5004605"/>
            <a:ext cx="1813312" cy="11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40667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DarkSeedLeftStep">
      <a:dk1>
        <a:srgbClr val="000000"/>
      </a:dk1>
      <a:lt1>
        <a:srgbClr val="FFFFFF"/>
      </a:lt1>
      <a:dk2>
        <a:srgbClr val="161734"/>
      </a:dk2>
      <a:lt2>
        <a:srgbClr val="F0F3F1"/>
      </a:lt2>
      <a:accent1>
        <a:srgbClr val="C947A4"/>
      </a:accent1>
      <a:accent2>
        <a:srgbClr val="A635B7"/>
      </a:accent2>
      <a:accent3>
        <a:srgbClr val="8247C9"/>
      </a:accent3>
      <a:accent4>
        <a:srgbClr val="3C38B8"/>
      </a:accent4>
      <a:accent5>
        <a:srgbClr val="4779C9"/>
      </a:accent5>
      <a:accent6>
        <a:srgbClr val="359DB7"/>
      </a:accent6>
      <a:hlink>
        <a:srgbClr val="3F5BBF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393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Georgia Pro Light</vt:lpstr>
      <vt:lpstr>VaultVTI</vt:lpstr>
      <vt:lpstr>PowerPoint Presentation</vt:lpstr>
      <vt:lpstr>What Clorox is</vt:lpstr>
      <vt:lpstr>What does Clorox need from us</vt:lpstr>
      <vt:lpstr>What we found</vt:lpstr>
      <vt:lpstr>Clorox, P&amp;G and Kimberly Clark 2 Year Stock Performance </vt:lpstr>
      <vt:lpstr>Clorox, P&amp;G and Kimberly Clark YTD Stock Performance</vt:lpstr>
      <vt:lpstr>Strategy</vt:lpstr>
      <vt:lpstr>Creative </vt:lpstr>
      <vt:lpstr>PowerPoint Presentation</vt:lpstr>
      <vt:lpstr>Clorox Promise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Matt</dc:creator>
  <cp:lastModifiedBy>Thompson, Matt</cp:lastModifiedBy>
  <cp:revision>1</cp:revision>
  <dcterms:created xsi:type="dcterms:W3CDTF">2021-11-15T22:03:42Z</dcterms:created>
  <dcterms:modified xsi:type="dcterms:W3CDTF">2021-11-15T23:04:38Z</dcterms:modified>
</cp:coreProperties>
</file>